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20"/>
  </p:notesMasterIdLst>
  <p:sldIdLst>
    <p:sldId id="256" r:id="rId5"/>
    <p:sldId id="300" r:id="rId6"/>
    <p:sldId id="259" r:id="rId7"/>
    <p:sldId id="261" r:id="rId8"/>
    <p:sldId id="260" r:id="rId9"/>
    <p:sldId id="270" r:id="rId10"/>
    <p:sldId id="293" r:id="rId11"/>
    <p:sldId id="262" r:id="rId12"/>
    <p:sldId id="269" r:id="rId13"/>
    <p:sldId id="267" r:id="rId14"/>
    <p:sldId id="298" r:id="rId15"/>
    <p:sldId id="268" r:id="rId16"/>
    <p:sldId id="296" r:id="rId17"/>
    <p:sldId id="290" r:id="rId18"/>
    <p:sldId id="299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55A3"/>
    <a:srgbClr val="2EA6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457" autoAdjust="0"/>
    <p:restoredTop sz="94808" autoAdjust="0"/>
  </p:normalViewPr>
  <p:slideViewPr>
    <p:cSldViewPr snapToGrid="0">
      <p:cViewPr>
        <p:scale>
          <a:sx n="90" d="100"/>
          <a:sy n="90" d="100"/>
        </p:scale>
        <p:origin x="224" y="9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11F51C-9644-42B9-B311-A086D81AB5AD}" type="datetimeFigureOut">
              <a:rPr lang="en-AU" smtClean="0"/>
              <a:t>17/9/19</a:t>
            </a:fld>
            <a:endParaRPr lang="en-AU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CAC64E-838D-42AF-BF0B-07D4E99C006C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641407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23E0F-ADDB-4B8A-9760-2BCB94462B6A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endParaRPr lang="en-A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96EB7D-DF77-43D1-810A-AEA285D2ED4D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2EA6D8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A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DE7E0A-4548-4140-8D8E-2DC10CAD62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FE3CD-93CD-44CB-8F18-6EB795FB0CB9}" type="datetime1">
              <a:rPr lang="en-AU" smtClean="0"/>
              <a:t>17/9/19</a:t>
            </a:fld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84C7F4-17D4-45A8-B2B4-50F203BABB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/>
              <a:t>© 2017 Layer2 and/or its affiliates. All rights reserved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443713-C8E3-4143-A58A-974804736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A554A-D0D1-4848-9D84-8214DFC42859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41189610"/>
      </p:ext>
    </p:extLst>
  </p:cSld>
  <p:clrMapOvr>
    <a:masterClrMapping/>
  </p:clrMapOvr>
  <p:transition spd="slow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4FB1808-5014-48D3-902F-767CAA980AC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2585C4A-96F7-4511-8EFC-65651750A1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397D20-F457-4456-9FA7-03FECEB984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FE3CD-93CD-44CB-8F18-6EB795FB0CB9}" type="datetime1">
              <a:rPr lang="en-AU" smtClean="0"/>
              <a:t>17/9/19</a:t>
            </a:fld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0F8EA2-E732-40EB-81B5-CD741F2A68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/>
              <a:t>© 2017 Layer2 and/or its affiliates. All rights reserved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884600-C0A5-451C-AF9B-2CAA8B52AB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A554A-D0D1-4848-9D84-8214DFC42859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555117438"/>
      </p:ext>
    </p:extLst>
  </p:cSld>
  <p:clrMapOvr>
    <a:masterClrMapping/>
  </p:clrMapOvr>
  <p:transition spd="slow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AEAC7AA-AA6B-4139-927A-F30790C930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FE3CD-93CD-44CB-8F18-6EB795FB0CB9}" type="datetime1">
              <a:rPr lang="en-AU" smtClean="0"/>
              <a:t>17/9/19</a:t>
            </a:fld>
            <a:endParaRPr lang="en-A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A1071AF-1F35-48B9-B77C-A4ECA6E899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/>
              <a:t>© 2017 Layer2 and/or its affiliates. All rights reserved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5B35B5-50FC-463D-BA82-311DAF384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A554A-D0D1-4848-9D84-8214DFC42859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01249133"/>
      </p:ext>
    </p:extLst>
  </p:cSld>
  <p:clrMapOvr>
    <a:masterClrMapping/>
  </p:clrMapOvr>
  <p:transition spd="slow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True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6389377"/>
      </p:ext>
    </p:extLst>
  </p:cSld>
  <p:clrMapOvr>
    <a:masterClrMapping/>
  </p:clrMapOvr>
  <p:transition spd="slow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Final slide (Coloured logo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05D143D6-E421-45C9-BE8F-CD3EBFA7191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18718" y="1364518"/>
            <a:ext cx="4754564" cy="4128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652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wipe/>
      </p:transition>
    </mc:Choice>
    <mc:Fallback xmlns="">
      <p:transition spd="slow">
        <p:wip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Final slide (White logo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05D143D6-E421-45C9-BE8F-CD3EBFA7191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18718" y="1364518"/>
            <a:ext cx="4754563" cy="4128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616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wipe/>
      </p:transition>
    </mc:Choice>
    <mc:Fallback xmlns="">
      <p:transition spd="slow">
        <p:wip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0A720F-AF03-4D1E-9776-7A52241874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5106"/>
            <a:ext cx="10515600" cy="469185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15" name="Title Placeholder 1">
            <a:extLst>
              <a:ext uri="{FF2B5EF4-FFF2-40B4-BE49-F238E27FC236}">
                <a16:creationId xmlns:a16="http://schemas.microsoft.com/office/drawing/2014/main" id="{3DC2A110-0ECF-4838-AF3B-741A322B3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985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A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E26980-CC7C-4697-8B01-366D1986FE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FE3CD-93CD-44CB-8F18-6EB795FB0CB9}" type="datetime1">
              <a:rPr lang="en-AU" smtClean="0"/>
              <a:t>17/9/19</a:t>
            </a:fld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BD1535-9300-4E46-ACEF-A7BD882C8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/>
              <a:t>© 2017 Layer2 and/or its affiliates. All rights reserved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BF0FA0-4ACD-4621-BDC0-9A403847D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A554A-D0D1-4848-9D84-8214DFC42859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37542086"/>
      </p:ext>
    </p:extLst>
  </p:cSld>
  <p:clrMapOvr>
    <a:masterClrMapping/>
  </p:clrMapOvr>
  <p:transition spd="slow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AFBD56-37A2-400E-90E0-A8FE8E947F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endParaRPr lang="en-A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5090BF-85BC-463E-A6D6-F0091F6551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2EA6D8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C3B4A9-9FAB-43DE-96B6-324A370F1C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FE3CD-93CD-44CB-8F18-6EB795FB0CB9}" type="datetime1">
              <a:rPr lang="en-AU" smtClean="0"/>
              <a:t>17/9/19</a:t>
            </a:fld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AF122F-ADD2-437D-B45B-A8FF01E0C2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/>
              <a:t>© 2017 Layer2 and/or its affiliates. All rights reserved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54FCB7-2F6F-4471-A507-4963D204C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A554A-D0D1-4848-9D84-8214DFC42859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143453020"/>
      </p:ext>
    </p:extLst>
  </p:cSld>
  <p:clrMapOvr>
    <a:masterClrMapping/>
  </p:clrMapOvr>
  <p:transition spd="slow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4500F-27A6-44EE-8AC0-B89502CAD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E83E03-A4E1-47BE-9A3F-57E9A0C6B0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85106"/>
            <a:ext cx="5181600" cy="469185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210E74-102F-4E39-A94E-305725025D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485106"/>
            <a:ext cx="5181600" cy="469185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543F81-D598-443F-BB1C-D92832DD0F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FE3CD-93CD-44CB-8F18-6EB795FB0CB9}" type="datetime1">
              <a:rPr lang="en-AU" smtClean="0"/>
              <a:t>17/9/19</a:t>
            </a:fld>
            <a:endParaRPr lang="en-AU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4004AD-BB67-4433-B267-9A259F7817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/>
              <a:t>© 2017 Layer2 and/or its affiliates. All rights reserved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2BB618-20FA-496D-972C-0A0AD5DF1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A554A-D0D1-4848-9D84-8214DFC42859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6709668"/>
      </p:ext>
    </p:extLst>
  </p:cSld>
  <p:clrMapOvr>
    <a:masterClrMapping/>
  </p:clrMapOvr>
  <p:transition spd="slow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41F590-13C0-4124-9EE1-48A958E408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485106"/>
            <a:ext cx="5157787" cy="101996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1D27C9-4B08-4A27-BEDD-05A77DA169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188374A-6AC0-4BE5-ACAE-A8CC4A9DEB2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485106"/>
            <a:ext cx="5183188" cy="101996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3DDCC5C-AD2A-44C0-A9E0-2246BAD8FB8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D6379B58-34CA-4B01-AEDD-7A318E98B0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985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AU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348911B-E700-42FB-B0EC-E270B69161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FE3CD-93CD-44CB-8F18-6EB795FB0CB9}" type="datetime1">
              <a:rPr lang="en-AU" smtClean="0"/>
              <a:t>17/9/19</a:t>
            </a:fld>
            <a:endParaRPr lang="en-AU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C23FF1D-FAC8-44FB-9987-02E98C64D8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/>
              <a:t>© 2017 Layer2 and/or its affiliates. All rights reserved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CE88A86-E00B-4A74-92E8-E762EBB2F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A554A-D0D1-4848-9D84-8214DFC42859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734643899"/>
      </p:ext>
    </p:extLst>
  </p:cSld>
  <p:clrMapOvr>
    <a:masterClrMapping/>
  </p:clrMapOvr>
  <p:transition spd="slow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CA730E-85DD-441B-8D57-B90F77A54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endParaRPr lang="en-AU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B93FC1-2A77-4E00-8573-C94B8EB86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FE3CD-93CD-44CB-8F18-6EB795FB0CB9}" type="datetime1">
              <a:rPr lang="en-AU" smtClean="0"/>
              <a:t>17/9/19</a:t>
            </a:fld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E8EFE9-B362-4BA2-BA1B-98C96D531E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/>
              <a:t>© 2017 Layer2 and/or its affiliates. All rights reserved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CFBBEC-04FA-47B4-BB2E-1C911FE35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A554A-D0D1-4848-9D84-8214DFC42859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916061152"/>
      </p:ext>
    </p:extLst>
  </p:cSld>
  <p:clrMapOvr>
    <a:masterClrMapping/>
  </p:clrMapOvr>
  <p:transition spd="slow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6109E-1C1F-4A69-B0E6-F6A37236E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FCB530-A319-46AD-83C9-5171CAF2AC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F295E4-1DD3-4E67-9759-BA8E288880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2D8EBA-5C02-4E62-82AE-04161EC171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FE3CD-93CD-44CB-8F18-6EB795FB0CB9}" type="datetime1">
              <a:rPr lang="en-AU" smtClean="0"/>
              <a:t>17/9/19</a:t>
            </a:fld>
            <a:endParaRPr lang="en-AU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CA6E0C-0B95-49F4-8201-9264481D5D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/>
              <a:t>© 2017 Layer2 and/or its affiliates. All rights reserved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2BB2B7-338B-42EF-A2D5-4A664A030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A554A-D0D1-4848-9D84-8214DFC42859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743469135"/>
      </p:ext>
    </p:extLst>
  </p:cSld>
  <p:clrMapOvr>
    <a:masterClrMapping/>
  </p:clrMapOvr>
  <p:transition spd="slow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8E4257-5CF6-4364-9F7F-4054E7720A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FC9FBED-CDD9-4EEE-BF1B-3BC241A912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C78065-E424-4DBC-935E-ED83717142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0887CB-8B40-419B-A1D0-B06D2EF436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FE3CD-93CD-44CB-8F18-6EB795FB0CB9}" type="datetime1">
              <a:rPr lang="en-AU" smtClean="0"/>
              <a:t>17/9/19</a:t>
            </a:fld>
            <a:endParaRPr lang="en-AU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8A34BE-83EC-4EEB-BEBB-9839E6ED47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/>
              <a:t>© 2017 Layer2 and/or its affiliates. All rights reserved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A0D31B-7835-40B3-8F86-C31C12DD40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A554A-D0D1-4848-9D84-8214DFC42859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983954872"/>
      </p:ext>
    </p:extLst>
  </p:cSld>
  <p:clrMapOvr>
    <a:masterClrMapping/>
  </p:clrMapOvr>
  <p:transition spd="slow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CD44DE-362A-4B9E-AE1A-557425E73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endParaRPr lang="en-AU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0DC8C2-A54D-4D0E-BCC0-2289821BEC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E203E6-6032-4CC4-8558-8746437115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FE3CD-93CD-44CB-8F18-6EB795FB0CB9}" type="datetime1">
              <a:rPr lang="en-AU" smtClean="0"/>
              <a:t>17/9/19</a:t>
            </a:fld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AD6201-3777-4083-9E72-488DABEB94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/>
              <a:t>© 2017 Layer2 and/or its affiliates. All rights reserved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4D90A2-222E-4D34-B69A-911C659854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A554A-D0D1-4848-9D84-8214DFC42859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442992807"/>
      </p:ext>
    </p:extLst>
  </p:cSld>
  <p:clrMapOvr>
    <a:masterClrMapping/>
  </p:clrMapOvr>
  <p:transition spd="slow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C545DCBA-8C03-49E4-A125-79CA9B0054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30" t="33360" r="34812" b="35646"/>
          <a:stretch/>
        </p:blipFill>
        <p:spPr>
          <a:xfrm>
            <a:off x="6000751" y="2495549"/>
            <a:ext cx="6191249" cy="4362451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7E5BB4A-BDC9-4947-B07B-3AD065891B0D}"/>
              </a:ext>
            </a:extLst>
          </p:cNvPr>
          <p:cNvSpPr/>
          <p:nvPr userDrawn="1"/>
        </p:nvSpPr>
        <p:spPr>
          <a:xfrm>
            <a:off x="6000751" y="2495549"/>
            <a:ext cx="6191249" cy="4362451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3D63C87-36DB-41B3-A8EB-8F57F9038973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838200" y="6985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A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5FD070-DF35-44DD-B25E-E6CB10C1D716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838200" y="1485106"/>
            <a:ext cx="10515600" cy="46918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666CC4-B2AE-4388-9A01-B346D43B287B}"/>
              </a:ext>
            </a:extLst>
          </p:cNvPr>
          <p:cNvSpPr>
            <a:spLocks noGrp="1"/>
          </p:cNvSpPr>
          <p:nvPr userDrawn="1">
            <p:ph type="dt" sz="half" idx="2"/>
          </p:nvPr>
        </p:nvSpPr>
        <p:spPr>
          <a:xfrm>
            <a:off x="838200" y="6356350"/>
            <a:ext cx="12382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070FE3CD-93CD-44CB-8F18-6EB795FB0CB9}" type="datetime1">
              <a:rPr lang="en-AU" smtClean="0"/>
              <a:t>17/9/19</a:t>
            </a:fld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B3A860-7799-467A-AA5F-41EE83C01D30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10115551" y="6356350"/>
            <a:ext cx="12382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658A554A-D0D1-4848-9D84-8214DFC42859}" type="slidenum">
              <a:rPr lang="en-AU" smtClean="0"/>
              <a:pPr/>
              <a:t>‹#›</a:t>
            </a:fld>
            <a:endParaRPr lang="en-AU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3D18445-FCA2-4BBF-A4E2-59DC5B4FD877}"/>
              </a:ext>
            </a:extLst>
          </p:cNvPr>
          <p:cNvCxnSpPr/>
          <p:nvPr userDrawn="1"/>
        </p:nvCxnSpPr>
        <p:spPr>
          <a:xfrm flipH="1">
            <a:off x="330200" y="6266656"/>
            <a:ext cx="115316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79BC6757-3E69-4FD4-98C7-32A718EAFB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52007" y="6356350"/>
            <a:ext cx="7090757" cy="365125"/>
          </a:xfrm>
          <a:prstGeom prst="rect">
            <a:avLst/>
          </a:prstGeom>
        </p:spPr>
        <p:txBody>
          <a:bodyPr anchor="ctr"/>
          <a:lstStyle>
            <a:lvl1pPr algn="ct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AU" dirty="0"/>
              <a:t>© 2017 Layer2 and/or its affiliates.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33480487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6" r:id="rId7"/>
    <p:sldLayoutId id="2147483657" r:id="rId8"/>
    <p:sldLayoutId id="2147483658" r:id="rId9"/>
    <p:sldLayoutId id="2147483659" r:id="rId10"/>
    <p:sldLayoutId id="2147483655" r:id="rId11"/>
    <p:sldLayoutId id="2147483660" r:id="rId12"/>
    <p:sldLayoutId id="2147483661" r:id="rId13"/>
    <p:sldLayoutId id="2147483662" r:id="rId14"/>
  </p:sldLayoutIdLst>
  <p:transition spd="slow">
    <p:fade/>
  </p:transition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0955A3"/>
          </a:solidFill>
          <a:latin typeface="+mj-lt"/>
          <a:ea typeface="+mj-ea"/>
          <a:cs typeface="+mj-cs"/>
        </a:defRPr>
      </a:lvl1pPr>
    </p:titleStyle>
    <p:bodyStyle>
      <a:lvl1pPr marL="228600" indent="-228600" algn="just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0955A3"/>
          </a:solidFill>
          <a:latin typeface="+mn-lt"/>
          <a:ea typeface="+mn-ea"/>
          <a:cs typeface="+mn-cs"/>
        </a:defRPr>
      </a:lvl1pPr>
      <a:lvl2pPr marL="685800" indent="-228600" algn="just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0955A3"/>
          </a:solidFill>
          <a:latin typeface="+mn-lt"/>
          <a:ea typeface="+mn-ea"/>
          <a:cs typeface="+mn-cs"/>
        </a:defRPr>
      </a:lvl2pPr>
      <a:lvl3pPr marL="1143000" indent="-228600" algn="just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0955A3"/>
          </a:solidFill>
          <a:latin typeface="+mn-lt"/>
          <a:ea typeface="+mn-ea"/>
          <a:cs typeface="+mn-cs"/>
        </a:defRPr>
      </a:lvl3pPr>
      <a:lvl4pPr marL="1600200" indent="-228600" algn="just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955A3"/>
          </a:solidFill>
          <a:latin typeface="+mn-lt"/>
          <a:ea typeface="+mn-ea"/>
          <a:cs typeface="+mn-cs"/>
        </a:defRPr>
      </a:lvl4pPr>
      <a:lvl5pPr marL="2057400" indent="-228600" algn="just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955A3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g"/><Relationship Id="rId4" Type="http://schemas.openxmlformats.org/officeDocument/2006/relationships/image" Target="../media/image17.sv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orgessc/ansible_it.br" TargetMode="External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tacoda.com/courses/ansible/centos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.jpg"/><Relationship Id="rId4" Type="http://schemas.openxmlformats.org/officeDocument/2006/relationships/image" Target="../media/image13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C0B27210-D0CA-4654-B3E3-9ABB4F178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83AA447-3F80-F24F-84AF-45A51AF3AB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46628" y="1783959"/>
            <a:ext cx="4645250" cy="2889114"/>
          </a:xfrm>
        </p:spPr>
        <p:txBody>
          <a:bodyPr anchor="b">
            <a:normAutofit fontScale="90000"/>
          </a:bodyPr>
          <a:lstStyle/>
          <a:p>
            <a:pPr algn="l"/>
            <a:r>
              <a:rPr lang="en-US" b="1" dirty="0">
                <a:solidFill>
                  <a:schemeClr val="bg1"/>
                </a:solidFill>
              </a:rPr>
              <a:t>Ansible </a:t>
            </a:r>
            <a:br>
              <a:rPr lang="en-US" b="1" dirty="0">
                <a:solidFill>
                  <a:schemeClr val="bg1"/>
                </a:solidFill>
              </a:rPr>
            </a:br>
            <a:r>
              <a:rPr lang="en-US" b="1" dirty="0">
                <a:solidFill>
                  <a:schemeClr val="bg1"/>
                </a:solidFill>
              </a:rPr>
              <a:t>Knowing better the Tool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0D1C8628-6933-D34B-A923-C79C480863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46627" y="4750893"/>
            <a:ext cx="4645250" cy="1147863"/>
          </a:xfrm>
        </p:spPr>
        <p:txBody>
          <a:bodyPr anchor="t">
            <a:normAutofit lnSpcReduction="10000"/>
          </a:bodyPr>
          <a:lstStyle/>
          <a:p>
            <a:pPr algn="l"/>
            <a:endParaRPr lang="en-US" sz="1100" b="1" dirty="0">
              <a:solidFill>
                <a:schemeClr val="bg1"/>
              </a:solidFill>
            </a:endParaRPr>
          </a:p>
          <a:p>
            <a:pPr algn="l"/>
            <a:r>
              <a:rPr lang="en-US" sz="1400" b="1" dirty="0">
                <a:solidFill>
                  <a:schemeClr val="bg1"/>
                </a:solidFill>
              </a:rPr>
              <a:t>Presented by</a:t>
            </a:r>
          </a:p>
          <a:p>
            <a:pPr algn="l"/>
            <a:r>
              <a:rPr lang="en-US" sz="1400" b="1" dirty="0">
                <a:solidFill>
                  <a:schemeClr val="bg1"/>
                </a:solidFill>
              </a:rPr>
              <a:t> Sergio Borges</a:t>
            </a:r>
          </a:p>
          <a:p>
            <a:pPr algn="l"/>
            <a:r>
              <a:rPr lang="en-US" sz="1400" b="1" dirty="0">
                <a:solidFill>
                  <a:schemeClr val="bg1"/>
                </a:solidFill>
              </a:rPr>
              <a:t>Network Automation Engineer</a:t>
            </a: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70B66945-4967-4040-926D-DCA44313CD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24154" cy="685800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AA562C82-266F-B14B-9DC5-618EAF9990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382" y="720993"/>
            <a:ext cx="4047843" cy="4047843"/>
          </a:xfrm>
          <a:prstGeom prst="rect">
            <a:avLst/>
          </a:prstGeom>
        </p:spPr>
      </p:pic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BFF2C72B-C85A-4838-A544-93C6BF9233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6626" y="6199632"/>
            <a:ext cx="4256653" cy="314067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AU" sz="1100" dirty="0">
                <a:solidFill>
                  <a:schemeClr val="bg1">
                    <a:alpha val="80000"/>
                  </a:schemeClr>
                </a:solidFill>
              </a:rPr>
              <a:t>© 2019.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104864617"/>
      </p:ext>
    </p:extLst>
  </p:cSld>
  <p:clrMapOvr>
    <a:masterClrMapping/>
  </p:clrMapOvr>
  <p:transition spd="slow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FA67CD3-AB4E-4A7A-BEB8-53C445D8C4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726"/>
            <a:ext cx="5614875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7CF545F-9C2E-4446-97CD-AD92990C2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B7FD3C4-0D61-7748-B6C5-45779471A4D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/>
          <p:nvPr/>
        </p:nvSpPr>
        <p:spPr>
          <a:xfrm>
            <a:off x="6463898" y="486034"/>
            <a:ext cx="3620021" cy="8710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dirty="0">
                <a:solidFill>
                  <a:srgbClr val="0955A3"/>
                </a:solidFill>
                <a:latin typeface="+mj-lt"/>
                <a:ea typeface="+mj-ea"/>
                <a:cs typeface="+mj-cs"/>
              </a:rPr>
              <a:t>TIPS</a:t>
            </a:r>
            <a:r>
              <a:rPr lang="en-US" sz="3700" b="1" kern="1200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400" b="1" dirty="0">
                <a:solidFill>
                  <a:srgbClr val="0955A3"/>
                </a:solidFill>
                <a:latin typeface="+mj-lt"/>
                <a:ea typeface="+mj-ea"/>
                <a:cs typeface="+mj-cs"/>
              </a:rPr>
              <a:t>for</a:t>
            </a:r>
            <a:r>
              <a:rPr lang="en-US" sz="3700" b="1" kern="1200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400" b="1" dirty="0">
                <a:solidFill>
                  <a:srgbClr val="0955A3"/>
                </a:solidFill>
                <a:latin typeface="+mj-lt"/>
                <a:ea typeface="+mj-ea"/>
                <a:cs typeface="+mj-cs"/>
              </a:rPr>
              <a:t>Playbooks</a:t>
            </a:r>
          </a:p>
        </p:txBody>
      </p:sp>
      <p:sp>
        <p:nvSpPr>
          <p:cNvPr id="17" name="Freeform 62">
            <a:extLst>
              <a:ext uri="{FF2B5EF4-FFF2-40B4-BE49-F238E27FC236}">
                <a16:creationId xmlns:a16="http://schemas.microsoft.com/office/drawing/2014/main" id="{339C8D78-A644-462F-B674-F440635E5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8619"/>
            <a:ext cx="5000438" cy="5400962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5000"/>
                  </a:schemeClr>
                </a:gs>
                <a:gs pos="100000">
                  <a:schemeClr val="bg2">
                    <a:lumMod val="8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0" name="Graphic 9" descr="Presentation with Checklist">
            <a:extLst>
              <a:ext uri="{FF2B5EF4-FFF2-40B4-BE49-F238E27FC236}">
                <a16:creationId xmlns:a16="http://schemas.microsoft.com/office/drawing/2014/main" id="{E0D887D9-1334-41E8-8730-151309DC52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0254" y="1629089"/>
            <a:ext cx="3620021" cy="3620021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76721" y="1357055"/>
            <a:ext cx="7110524" cy="421788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1600" b="1" dirty="0">
                <a:solidFill>
                  <a:srgbClr val="000000"/>
                </a:solidFill>
              </a:rPr>
              <a:t>Playbooks are idempotent, meaning change commands are not run unless needed.</a:t>
            </a:r>
          </a:p>
          <a:p>
            <a:pPr algn="l"/>
            <a:r>
              <a:rPr lang="en-US" sz="1600" b="1" dirty="0">
                <a:solidFill>
                  <a:srgbClr val="000000"/>
                </a:solidFill>
              </a:rPr>
              <a:t>Every playbook configuration always begins with triple dash (---)</a:t>
            </a:r>
          </a:p>
          <a:p>
            <a:pPr algn="l"/>
            <a:r>
              <a:rPr lang="en-US" sz="1600" b="1" dirty="0">
                <a:solidFill>
                  <a:srgbClr val="000000"/>
                </a:solidFill>
              </a:rPr>
              <a:t>Playbooks doesn’t recognize tabs </a:t>
            </a:r>
            <a:r>
              <a:rPr lang="en-US" sz="1600" b="1" u="sng" dirty="0">
                <a:solidFill>
                  <a:srgbClr val="000000"/>
                </a:solidFill>
              </a:rPr>
              <a:t>only</a:t>
            </a:r>
            <a:r>
              <a:rPr lang="en-US" sz="1600" b="1" dirty="0">
                <a:solidFill>
                  <a:srgbClr val="000000"/>
                </a:solidFill>
              </a:rPr>
              <a:t> SPACES for organize the structure.</a:t>
            </a:r>
          </a:p>
          <a:p>
            <a:pPr algn="l"/>
            <a:r>
              <a:rPr lang="en-US" sz="1600" b="1" dirty="0">
                <a:solidFill>
                  <a:srgbClr val="000000"/>
                </a:solidFill>
              </a:rPr>
              <a:t>Playbooks has the Follow basic sections:</a:t>
            </a:r>
          </a:p>
          <a:p>
            <a:pPr lvl="1" algn="l"/>
            <a:r>
              <a:rPr lang="en-US" sz="1600" b="1" dirty="0">
                <a:solidFill>
                  <a:srgbClr val="000000"/>
                </a:solidFill>
              </a:rPr>
              <a:t>NAME: good for keeping the Playbooks readable and what the playbook try to run</a:t>
            </a:r>
          </a:p>
          <a:p>
            <a:pPr lvl="1" algn="l"/>
            <a:r>
              <a:rPr lang="en-US" sz="1600" b="1" dirty="0">
                <a:solidFill>
                  <a:srgbClr val="000000"/>
                </a:solidFill>
              </a:rPr>
              <a:t>HOST: identifies the target for Ansible to run against </a:t>
            </a:r>
          </a:p>
          <a:p>
            <a:pPr lvl="1" algn="l"/>
            <a:r>
              <a:rPr lang="en-US" sz="1600" b="1" dirty="0">
                <a:solidFill>
                  <a:srgbClr val="000000"/>
                </a:solidFill>
              </a:rPr>
              <a:t>TASKS:  Here is where all steps of playbook will follow </a:t>
            </a:r>
          </a:p>
          <a:p>
            <a:pPr algn="l"/>
            <a:r>
              <a:rPr lang="en-US" sz="1600" b="1" dirty="0">
                <a:solidFill>
                  <a:srgbClr val="000000"/>
                </a:solidFill>
              </a:rPr>
              <a:t>Playbooks use the concept of </a:t>
            </a:r>
            <a:r>
              <a:rPr lang="en-US" sz="1600" b="1" dirty="0" err="1">
                <a:solidFill>
                  <a:srgbClr val="000000"/>
                </a:solidFill>
              </a:rPr>
              <a:t>key:value</a:t>
            </a:r>
            <a:r>
              <a:rPr lang="en-US" sz="1600" b="1" dirty="0">
                <a:solidFill>
                  <a:srgbClr val="000000"/>
                </a:solidFill>
              </a:rPr>
              <a:t> pair to define the content</a:t>
            </a:r>
          </a:p>
          <a:p>
            <a:pPr algn="l"/>
            <a:r>
              <a:rPr lang="en-US" sz="1600" b="1" dirty="0">
                <a:solidFill>
                  <a:srgbClr val="000000"/>
                </a:solidFill>
              </a:rPr>
              <a:t>Debug can be executed on specific task or also from all playbook execution</a:t>
            </a:r>
          </a:p>
          <a:p>
            <a:pPr lvl="1" algn="l"/>
            <a:r>
              <a:rPr lang="en-US" sz="1600" b="1" dirty="0" err="1">
                <a:solidFill>
                  <a:srgbClr val="000000"/>
                </a:solidFill>
              </a:rPr>
              <a:t>E.g</a:t>
            </a:r>
            <a:r>
              <a:rPr lang="en-US" sz="1600" b="1" dirty="0">
                <a:solidFill>
                  <a:srgbClr val="000000"/>
                </a:solidFill>
              </a:rPr>
              <a:t> : ansible-playbook </a:t>
            </a:r>
            <a:r>
              <a:rPr lang="en-US" sz="1600" b="1" dirty="0" err="1">
                <a:solidFill>
                  <a:srgbClr val="000000"/>
                </a:solidFill>
              </a:rPr>
              <a:t>main.yml</a:t>
            </a:r>
            <a:r>
              <a:rPr lang="en-US" sz="1600" b="1" dirty="0">
                <a:solidFill>
                  <a:srgbClr val="000000"/>
                </a:solidFill>
              </a:rPr>
              <a:t> --</a:t>
            </a:r>
            <a:r>
              <a:rPr lang="en-US" sz="1600" b="1" dirty="0" err="1">
                <a:solidFill>
                  <a:srgbClr val="000000"/>
                </a:solidFill>
              </a:rPr>
              <a:t>vvv</a:t>
            </a:r>
            <a:r>
              <a:rPr lang="en-US" sz="1600" b="1" dirty="0">
                <a:solidFill>
                  <a:srgbClr val="000000"/>
                </a:solidFill>
              </a:rPr>
              <a:t> (each V can show more information max: 4 )</a:t>
            </a:r>
          </a:p>
          <a:p>
            <a:pPr lvl="1" algn="l"/>
            <a:endParaRPr lang="en-US" sz="1400" dirty="0">
              <a:solidFill>
                <a:srgbClr val="000000"/>
              </a:solidFill>
            </a:endParaRPr>
          </a:p>
        </p:txBody>
      </p:sp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C8950F96-A980-A94A-A03E-D53BE78FFC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6610" y="6080527"/>
            <a:ext cx="793482" cy="793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350821"/>
      </p:ext>
    </p:extLst>
  </p:cSld>
  <p:clrMapOvr>
    <a:masterClrMapping/>
  </p:clrMapOvr>
  <p:transition spd="slow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E95CBBD-11BC-4D41-B1F4-647213A9B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AU" b="1" dirty="0"/>
              <a:t>Templating with Ansible (Jinja2)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326081-94C5-BA49-AB71-2B10AD41DF68}"/>
              </a:ext>
            </a:extLst>
          </p:cNvPr>
          <p:cNvSpPr txBox="1"/>
          <p:nvPr/>
        </p:nvSpPr>
        <p:spPr>
          <a:xfrm>
            <a:off x="838200" y="1301066"/>
            <a:ext cx="1083392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solidFill>
                  <a:schemeClr val="accent1"/>
                </a:solidFill>
              </a:rPr>
              <a:t>Ansible uses Jinja2 templating to enable dynamic expressions and access to variables.</a:t>
            </a:r>
          </a:p>
          <a:p>
            <a:r>
              <a:rPr lang="en-AU" dirty="0">
                <a:solidFill>
                  <a:schemeClr val="accent1"/>
                </a:solidFill>
              </a:rPr>
              <a:t>It is possible to add programming Logic on each template to automate your task</a:t>
            </a:r>
            <a:r>
              <a:rPr lang="en-US" dirty="0">
                <a:solidFill>
                  <a:schemeClr val="accent1"/>
                </a:solidFill>
              </a:rPr>
              <a:t> and each  Field content between </a:t>
            </a:r>
          </a:p>
          <a:p>
            <a:r>
              <a:rPr lang="en-US" dirty="0">
                <a:solidFill>
                  <a:schemeClr val="accent1"/>
                </a:solidFill>
              </a:rPr>
              <a:t>{{ variable name }} will call a </a:t>
            </a:r>
            <a:r>
              <a:rPr lang="en-US" dirty="0" err="1">
                <a:solidFill>
                  <a:schemeClr val="accent1"/>
                </a:solidFill>
              </a:rPr>
              <a:t>key:value</a:t>
            </a:r>
            <a:r>
              <a:rPr lang="en-US" dirty="0">
                <a:solidFill>
                  <a:schemeClr val="accent1"/>
                </a:solidFill>
              </a:rPr>
              <a:t> variable referenced on files or embedded on Playbook.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1B18A09-FBDA-444D-80B5-A957F344380F}"/>
              </a:ext>
            </a:extLst>
          </p:cNvPr>
          <p:cNvSpPr/>
          <p:nvPr/>
        </p:nvSpPr>
        <p:spPr>
          <a:xfrm>
            <a:off x="838200" y="6418818"/>
            <a:ext cx="86487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https://</a:t>
            </a:r>
            <a:r>
              <a:rPr lang="en-US" dirty="0" err="1">
                <a:solidFill>
                  <a:schemeClr val="accent1"/>
                </a:solidFill>
              </a:rPr>
              <a:t>docs.ansible.com</a:t>
            </a:r>
            <a:r>
              <a:rPr lang="en-US" dirty="0">
                <a:solidFill>
                  <a:schemeClr val="accent1"/>
                </a:solidFill>
              </a:rPr>
              <a:t>/ansible/latest/</a:t>
            </a:r>
            <a:r>
              <a:rPr lang="en-US" dirty="0" err="1">
                <a:solidFill>
                  <a:schemeClr val="accent1"/>
                </a:solidFill>
              </a:rPr>
              <a:t>user_guide</a:t>
            </a:r>
            <a:r>
              <a:rPr lang="en-US" dirty="0">
                <a:solidFill>
                  <a:schemeClr val="accent1"/>
                </a:solidFill>
              </a:rPr>
              <a:t>/</a:t>
            </a:r>
            <a:r>
              <a:rPr lang="en-US" dirty="0" err="1">
                <a:solidFill>
                  <a:schemeClr val="accent1"/>
                </a:solidFill>
              </a:rPr>
              <a:t>playbooks_templating.html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AC0FF74-FF76-334D-9A99-817ED0B048C0}"/>
              </a:ext>
            </a:extLst>
          </p:cNvPr>
          <p:cNvSpPr/>
          <p:nvPr/>
        </p:nvSpPr>
        <p:spPr>
          <a:xfrm>
            <a:off x="1485899" y="2345973"/>
            <a:ext cx="7995507" cy="397031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AU" sz="1050" dirty="0">
                <a:solidFill>
                  <a:schemeClr val="bg1"/>
                </a:solidFill>
              </a:rPr>
              <a:t>&lt;html&gt;</a:t>
            </a:r>
          </a:p>
          <a:p>
            <a:r>
              <a:rPr lang="en-AU" sz="1050" dirty="0">
                <a:solidFill>
                  <a:schemeClr val="bg1"/>
                </a:solidFill>
              </a:rPr>
              <a:t>&lt;head&gt;</a:t>
            </a:r>
          </a:p>
          <a:p>
            <a:r>
              <a:rPr lang="en-AU" sz="1050" dirty="0">
                <a:solidFill>
                  <a:schemeClr val="bg1"/>
                </a:solidFill>
              </a:rPr>
              <a:t>&lt;title&gt;Ansible Application&lt;/title&gt;</a:t>
            </a:r>
          </a:p>
          <a:p>
            <a:r>
              <a:rPr lang="en-AU" sz="1050" dirty="0">
                <a:solidFill>
                  <a:schemeClr val="bg1"/>
                </a:solidFill>
              </a:rPr>
              <a:t>&lt;/head&gt;</a:t>
            </a:r>
          </a:p>
          <a:p>
            <a:r>
              <a:rPr lang="en-AU" sz="1050" dirty="0">
                <a:solidFill>
                  <a:schemeClr val="bg1"/>
                </a:solidFill>
              </a:rPr>
              <a:t>&lt;body&gt;</a:t>
            </a:r>
          </a:p>
          <a:p>
            <a:r>
              <a:rPr lang="en-AU" sz="1050" dirty="0">
                <a:solidFill>
                  <a:schemeClr val="bg1"/>
                </a:solidFill>
              </a:rPr>
              <a:t>&lt;/</a:t>
            </a:r>
            <a:r>
              <a:rPr lang="en-AU" sz="1050" dirty="0" err="1">
                <a:solidFill>
                  <a:schemeClr val="bg1"/>
                </a:solidFill>
              </a:rPr>
              <a:t>br</a:t>
            </a:r>
            <a:r>
              <a:rPr lang="en-AU" sz="1050" dirty="0">
                <a:solidFill>
                  <a:schemeClr val="bg1"/>
                </a:solidFill>
              </a:rPr>
              <a:t>&gt;</a:t>
            </a:r>
          </a:p>
          <a:p>
            <a:r>
              <a:rPr lang="en-AU" sz="1050" dirty="0">
                <a:solidFill>
                  <a:schemeClr val="bg1"/>
                </a:solidFill>
              </a:rPr>
              <a:t>    &lt;a </a:t>
            </a:r>
            <a:r>
              <a:rPr lang="en-AU" sz="1050" dirty="0" err="1">
                <a:solidFill>
                  <a:schemeClr val="bg1"/>
                </a:solidFill>
              </a:rPr>
              <a:t>href</a:t>
            </a:r>
            <a:r>
              <a:rPr lang="en-AU" sz="1050" dirty="0">
                <a:solidFill>
                  <a:schemeClr val="bg1"/>
                </a:solidFill>
              </a:rPr>
              <a:t>=http://{{ ansible_default_ipv4.address }}/</a:t>
            </a:r>
            <a:r>
              <a:rPr lang="en-AU" sz="1050" dirty="0" err="1">
                <a:solidFill>
                  <a:schemeClr val="bg1"/>
                </a:solidFill>
              </a:rPr>
              <a:t>index.html</a:t>
            </a:r>
            <a:r>
              <a:rPr lang="en-AU" sz="1050" dirty="0">
                <a:solidFill>
                  <a:schemeClr val="bg1"/>
                </a:solidFill>
              </a:rPr>
              <a:t>&gt;Homepage&lt;/a&gt;</a:t>
            </a:r>
          </a:p>
          <a:p>
            <a:r>
              <a:rPr lang="en-AU" sz="1050" dirty="0">
                <a:solidFill>
                  <a:schemeClr val="bg1"/>
                </a:solidFill>
              </a:rPr>
              <a:t>&lt;/</a:t>
            </a:r>
            <a:r>
              <a:rPr lang="en-AU" sz="1050" dirty="0" err="1">
                <a:solidFill>
                  <a:schemeClr val="bg1"/>
                </a:solidFill>
              </a:rPr>
              <a:t>br</a:t>
            </a:r>
            <a:r>
              <a:rPr lang="en-AU" sz="1050" dirty="0">
                <a:solidFill>
                  <a:schemeClr val="bg1"/>
                </a:solidFill>
              </a:rPr>
              <a:t>&gt;</a:t>
            </a:r>
          </a:p>
          <a:p>
            <a:r>
              <a:rPr lang="en-AU" sz="1050" dirty="0">
                <a:solidFill>
                  <a:schemeClr val="bg1"/>
                </a:solidFill>
              </a:rPr>
              <a:t>&lt;?php </a:t>
            </a:r>
          </a:p>
          <a:p>
            <a:r>
              <a:rPr lang="en-AU" sz="1050" dirty="0">
                <a:solidFill>
                  <a:schemeClr val="bg1"/>
                </a:solidFill>
              </a:rPr>
              <a:t>     Print "Hello, World! I am a web server configured using Ansible and I am : ";   </a:t>
            </a:r>
          </a:p>
          <a:p>
            <a:r>
              <a:rPr lang="en-AU" sz="1050" dirty="0">
                <a:solidFill>
                  <a:schemeClr val="bg1"/>
                </a:solidFill>
              </a:rPr>
              <a:t>     echo exec('hostname’);</a:t>
            </a:r>
          </a:p>
          <a:p>
            <a:r>
              <a:rPr lang="en-AU" sz="1050" dirty="0">
                <a:solidFill>
                  <a:schemeClr val="bg1"/>
                </a:solidFill>
              </a:rPr>
              <a:t>     Print "&lt;/BR&gt;";</a:t>
            </a:r>
          </a:p>
          <a:p>
            <a:r>
              <a:rPr lang="en-AU" sz="1050" dirty="0">
                <a:solidFill>
                  <a:schemeClr val="bg1"/>
                </a:solidFill>
              </a:rPr>
              <a:t>   echo "List of Databases: &lt;/BR&gt;";</a:t>
            </a:r>
          </a:p>
          <a:p>
            <a:r>
              <a:rPr lang="en-AU" sz="1050" dirty="0">
                <a:solidFill>
                  <a:schemeClr val="bg1"/>
                </a:solidFill>
              </a:rPr>
              <a:t>           {% for host in groups['</a:t>
            </a:r>
            <a:r>
              <a:rPr lang="en-AU" sz="1050" dirty="0" err="1">
                <a:solidFill>
                  <a:schemeClr val="bg1"/>
                </a:solidFill>
              </a:rPr>
              <a:t>dbservers</a:t>
            </a:r>
            <a:r>
              <a:rPr lang="en-AU" sz="1050" dirty="0">
                <a:solidFill>
                  <a:schemeClr val="bg1"/>
                </a:solidFill>
              </a:rPr>
              <a:t>'] %}</a:t>
            </a:r>
          </a:p>
          <a:p>
            <a:r>
              <a:rPr lang="en-AU" sz="1050" dirty="0">
                <a:solidFill>
                  <a:schemeClr val="bg1"/>
                </a:solidFill>
              </a:rPr>
              <a:t>           $link = </a:t>
            </a:r>
            <a:r>
              <a:rPr lang="en-AU" sz="1050" dirty="0" err="1">
                <a:solidFill>
                  <a:schemeClr val="bg1"/>
                </a:solidFill>
              </a:rPr>
              <a:t>mysqli_connect</a:t>
            </a:r>
            <a:r>
              <a:rPr lang="en-AU" sz="1050" dirty="0">
                <a:solidFill>
                  <a:schemeClr val="bg1"/>
                </a:solidFill>
              </a:rPr>
              <a:t>('{{ </a:t>
            </a:r>
            <a:r>
              <a:rPr lang="en-AU" sz="1050" dirty="0" err="1">
                <a:solidFill>
                  <a:schemeClr val="bg1"/>
                </a:solidFill>
              </a:rPr>
              <a:t>hostvars</a:t>
            </a:r>
            <a:r>
              <a:rPr lang="en-AU" sz="1050" dirty="0">
                <a:solidFill>
                  <a:schemeClr val="bg1"/>
                </a:solidFill>
              </a:rPr>
              <a:t>[host].ansible_default_ipv4.address }}', ‘{{       </a:t>
            </a:r>
            <a:r>
              <a:rPr lang="en-AU" sz="1050" dirty="0" err="1">
                <a:solidFill>
                  <a:schemeClr val="bg1"/>
                </a:solidFill>
              </a:rPr>
              <a:t>hostvars</a:t>
            </a:r>
            <a:r>
              <a:rPr lang="en-AU" sz="1050" dirty="0">
                <a:solidFill>
                  <a:schemeClr val="bg1"/>
                </a:solidFill>
              </a:rPr>
              <a:t>[host].</a:t>
            </a:r>
            <a:r>
              <a:rPr lang="en-AU" sz="1050" dirty="0" err="1">
                <a:solidFill>
                  <a:schemeClr val="bg1"/>
                </a:solidFill>
              </a:rPr>
              <a:t>dbuser</a:t>
            </a:r>
            <a:r>
              <a:rPr lang="en-AU" sz="1050" dirty="0">
                <a:solidFill>
                  <a:schemeClr val="bg1"/>
                </a:solidFill>
              </a:rPr>
              <a:t> }}', '{{ </a:t>
            </a:r>
            <a:r>
              <a:rPr lang="en-AU" sz="1050" dirty="0" err="1">
                <a:solidFill>
                  <a:schemeClr val="bg1"/>
                </a:solidFill>
              </a:rPr>
              <a:t>hostvars</a:t>
            </a:r>
            <a:r>
              <a:rPr lang="en-AU" sz="1050" dirty="0">
                <a:solidFill>
                  <a:schemeClr val="bg1"/>
                </a:solidFill>
              </a:rPr>
              <a:t>[host].</a:t>
            </a:r>
            <a:r>
              <a:rPr lang="en-AU" sz="1050" dirty="0" err="1">
                <a:solidFill>
                  <a:schemeClr val="bg1"/>
                </a:solidFill>
              </a:rPr>
              <a:t>upassword</a:t>
            </a:r>
            <a:r>
              <a:rPr lang="en-AU" sz="1050" dirty="0">
                <a:solidFill>
                  <a:schemeClr val="bg1"/>
                </a:solidFill>
              </a:rPr>
              <a:t> }}') or die(</a:t>
            </a:r>
            <a:r>
              <a:rPr lang="en-AU" sz="1050" dirty="0" err="1">
                <a:solidFill>
                  <a:schemeClr val="bg1"/>
                </a:solidFill>
              </a:rPr>
              <a:t>mysqli_connect_error</a:t>
            </a:r>
            <a:r>
              <a:rPr lang="en-AU" sz="1050" dirty="0">
                <a:solidFill>
                  <a:schemeClr val="bg1"/>
                </a:solidFill>
              </a:rPr>
              <a:t>($link));</a:t>
            </a:r>
          </a:p>
          <a:p>
            <a:r>
              <a:rPr lang="en-AU" sz="1050" dirty="0">
                <a:solidFill>
                  <a:schemeClr val="bg1"/>
                </a:solidFill>
              </a:rPr>
              <a:t>         {% </a:t>
            </a:r>
            <a:r>
              <a:rPr lang="en-AU" sz="1050" dirty="0" err="1">
                <a:solidFill>
                  <a:schemeClr val="bg1"/>
                </a:solidFill>
              </a:rPr>
              <a:t>endfor</a:t>
            </a:r>
            <a:r>
              <a:rPr lang="en-AU" sz="1050" dirty="0">
                <a:solidFill>
                  <a:schemeClr val="bg1"/>
                </a:solidFill>
              </a:rPr>
              <a:t> %}</a:t>
            </a:r>
          </a:p>
          <a:p>
            <a:r>
              <a:rPr lang="en-AU" sz="1050" dirty="0">
                <a:solidFill>
                  <a:schemeClr val="bg1"/>
                </a:solidFill>
              </a:rPr>
              <a:t>        $res = </a:t>
            </a:r>
            <a:r>
              <a:rPr lang="en-AU" sz="1050" dirty="0" err="1">
                <a:solidFill>
                  <a:schemeClr val="bg1"/>
                </a:solidFill>
              </a:rPr>
              <a:t>mysqli_query</a:t>
            </a:r>
            <a:r>
              <a:rPr lang="en-AU" sz="1050" dirty="0">
                <a:solidFill>
                  <a:schemeClr val="bg1"/>
                </a:solidFill>
              </a:rPr>
              <a:t>($link, "SHOW DATABASES;");</a:t>
            </a:r>
          </a:p>
          <a:p>
            <a:r>
              <a:rPr lang="en-AU" sz="1050" dirty="0">
                <a:solidFill>
                  <a:schemeClr val="bg1"/>
                </a:solidFill>
              </a:rPr>
              <a:t>       while ($row = </a:t>
            </a:r>
            <a:r>
              <a:rPr lang="en-AU" sz="1050" dirty="0" err="1">
                <a:solidFill>
                  <a:schemeClr val="bg1"/>
                </a:solidFill>
              </a:rPr>
              <a:t>mysqli_fetch_assoc</a:t>
            </a:r>
            <a:r>
              <a:rPr lang="en-AU" sz="1050" dirty="0">
                <a:solidFill>
                  <a:schemeClr val="bg1"/>
                </a:solidFill>
              </a:rPr>
              <a:t>($res)) {</a:t>
            </a:r>
          </a:p>
          <a:p>
            <a:r>
              <a:rPr lang="en-AU" sz="1050" dirty="0">
                <a:solidFill>
                  <a:schemeClr val="bg1"/>
                </a:solidFill>
              </a:rPr>
              <a:t>       echo $row['Database'] . "\n";</a:t>
            </a:r>
          </a:p>
          <a:p>
            <a:r>
              <a:rPr lang="en-AU" sz="1050" dirty="0">
                <a:solidFill>
                  <a:schemeClr val="bg1"/>
                </a:solidFill>
              </a:rPr>
              <a:t>       }</a:t>
            </a:r>
          </a:p>
          <a:p>
            <a:r>
              <a:rPr lang="en-AU" sz="1050" dirty="0">
                <a:solidFill>
                  <a:schemeClr val="bg1"/>
                </a:solidFill>
              </a:rPr>
              <a:t>?&gt;</a:t>
            </a:r>
          </a:p>
          <a:p>
            <a:r>
              <a:rPr lang="en-AU" sz="1050" dirty="0">
                <a:solidFill>
                  <a:schemeClr val="bg1"/>
                </a:solidFill>
              </a:rPr>
              <a:t>&lt;/body&gt;</a:t>
            </a:r>
          </a:p>
          <a:p>
            <a:r>
              <a:rPr lang="en-AU" sz="1050" dirty="0">
                <a:solidFill>
                  <a:schemeClr val="bg1"/>
                </a:solidFill>
              </a:rPr>
              <a:t>&lt;/html&gt;</a:t>
            </a:r>
          </a:p>
        </p:txBody>
      </p:sp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61A78ADF-B391-344E-94EF-2CBF9290B4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6610" y="6080527"/>
            <a:ext cx="793482" cy="793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724737"/>
      </p:ext>
    </p:extLst>
  </p:cSld>
  <p:clrMapOvr>
    <a:masterClrMapping/>
  </p:clrMapOvr>
  <p:transition spd="slow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10731" y="459063"/>
            <a:ext cx="6570535" cy="83768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 b="1" dirty="0"/>
              <a:t>Understanding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sz="3700" b="1"/>
              <a:t>ansible playbook  </a:t>
            </a:r>
            <a:endParaRPr lang="en-US" sz="3700" b="1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5711A0E-A428-4ED1-96CB-33D69FD84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0874" y="2043803"/>
            <a:ext cx="10190252" cy="80683"/>
          </a:xfrm>
          <a:prstGeom prst="rect">
            <a:avLst/>
          </a:prstGeom>
          <a:solidFill>
            <a:schemeClr val="tx1">
              <a:lumMod val="50000"/>
              <a:lumOff val="5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11577" y="1589243"/>
            <a:ext cx="8568845" cy="549583"/>
          </a:xfrm>
        </p:spPr>
        <p:txBody>
          <a:bodyPr>
            <a:normAutofit/>
          </a:bodyPr>
          <a:lstStyle/>
          <a:p>
            <a:r>
              <a:rPr lang="en-US" dirty="0"/>
              <a:t>The output of the ansible-playbook command as below</a:t>
            </a:r>
          </a:p>
          <a:p>
            <a:endParaRPr lang="en-US" dirty="0"/>
          </a:p>
        </p:txBody>
      </p:sp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2850B331-DABC-854E-8DF6-53A17C5EC4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6610" y="6080527"/>
            <a:ext cx="793482" cy="79348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3BE9C37-BD02-9F42-A5EF-016A2A9999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287" y="2271386"/>
            <a:ext cx="5651500" cy="29337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337EC37-0254-DF45-9B9E-97E8AF0B92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1351" y="2138826"/>
            <a:ext cx="5152887" cy="4391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407331"/>
      </p:ext>
    </p:extLst>
  </p:cSld>
  <p:clrMapOvr>
    <a:masterClrMapping/>
  </p:clrMapOvr>
  <p:transition spd="slow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244CDA-8310-A743-87C6-8977225309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/>
              <a:t>© 2019. All rights reserved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7CF5C3-00F9-0F46-A8B3-A37006BE0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A554A-D0D1-4848-9D84-8214DFC42859}" type="slidenum">
              <a:rPr lang="en-AU" smtClean="0"/>
              <a:pPr/>
              <a:t>13</a:t>
            </a:fld>
            <a:endParaRPr lang="en-A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7B8A86-2C81-544A-8E75-89CBAD7FD1C4}"/>
              </a:ext>
            </a:extLst>
          </p:cNvPr>
          <p:cNvSpPr txBox="1"/>
          <p:nvPr/>
        </p:nvSpPr>
        <p:spPr>
          <a:xfrm>
            <a:off x="5026770" y="2413337"/>
            <a:ext cx="363753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>
                <a:solidFill>
                  <a:schemeClr val="accent1"/>
                </a:solidFill>
              </a:rPr>
              <a:t>DEMO LAB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1331AEC-B2AD-6E40-AC89-2CDBC64A9C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" y="2797006"/>
            <a:ext cx="4064000" cy="33782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54D4C0A-3417-984A-A2EF-7907CEB4D20D}"/>
              </a:ext>
            </a:extLst>
          </p:cNvPr>
          <p:cNvSpPr/>
          <p:nvPr/>
        </p:nvSpPr>
        <p:spPr>
          <a:xfrm>
            <a:off x="3721574" y="3334906"/>
            <a:ext cx="6247926" cy="64633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Download the source code:</a:t>
            </a:r>
          </a:p>
          <a:p>
            <a:pPr algn="ctr"/>
            <a:r>
              <a:rPr lang="en-AU" dirty="0">
                <a:hlinkClick r:id="rId3"/>
              </a:rPr>
              <a:t>https://github.com/borgessc/ansible_it.br</a:t>
            </a:r>
            <a:endParaRPr lang="en-US" b="1" dirty="0">
              <a:solidFill>
                <a:schemeClr val="accent1"/>
              </a:solidFill>
            </a:endParaRPr>
          </a:p>
        </p:txBody>
      </p:sp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380C24A7-492D-B14B-AE14-E13ECB8C95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6610" y="6080527"/>
            <a:ext cx="793482" cy="793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208525"/>
      </p:ext>
    </p:extLst>
  </p:cSld>
  <p:clrMapOvr>
    <a:masterClrMapping/>
  </p:clrMapOvr>
  <p:transition spd="slow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11FB61-29FB-45FC-86D2-7815359DF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/>
              <a:t>© 2019. All rights reserved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32A3B5-ED0C-48B3-B234-B4F429797E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A554A-D0D1-4848-9D84-8214DFC42859}" type="slidenum">
              <a:rPr lang="en-AU" smtClean="0"/>
              <a:pPr/>
              <a:t>14</a:t>
            </a:fld>
            <a:endParaRPr lang="en-A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F5C313-9682-D14B-81F9-845243030A50}"/>
              </a:ext>
            </a:extLst>
          </p:cNvPr>
          <p:cNvSpPr txBox="1"/>
          <p:nvPr/>
        </p:nvSpPr>
        <p:spPr>
          <a:xfrm>
            <a:off x="4066914" y="2755899"/>
            <a:ext cx="517288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b="1" dirty="0">
                <a:solidFill>
                  <a:schemeClr val="accent1"/>
                </a:solidFill>
              </a:rPr>
              <a:t>Thank you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498BE3C-049F-9848-806E-B4A1171680B0}"/>
              </a:ext>
            </a:extLst>
          </p:cNvPr>
          <p:cNvGrpSpPr/>
          <p:nvPr/>
        </p:nvGrpSpPr>
        <p:grpSpPr>
          <a:xfrm>
            <a:off x="527050" y="772298"/>
            <a:ext cx="4984749" cy="5237977"/>
            <a:chOff x="171450" y="1483498"/>
            <a:chExt cx="4984749" cy="5237977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6E4FB385-782F-DA43-83F5-9947E803C4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1450" y="2911475"/>
              <a:ext cx="3492500" cy="3810000"/>
            </a:xfrm>
            <a:prstGeom prst="rect">
              <a:avLst/>
            </a:prstGeom>
          </p:spPr>
        </p:pic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B79288E8-6A39-1046-8125-44D0B7D21BAF}"/>
                </a:ext>
              </a:extLst>
            </p:cNvPr>
            <p:cNvGrpSpPr/>
            <p:nvPr/>
          </p:nvGrpSpPr>
          <p:grpSpPr>
            <a:xfrm>
              <a:off x="2552006" y="1483498"/>
              <a:ext cx="2604193" cy="2079634"/>
              <a:chOff x="2552006" y="1483498"/>
              <a:chExt cx="2604193" cy="2079634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033E9806-BF99-4343-BD7A-8BA5939D23EA}"/>
                  </a:ext>
                </a:extLst>
              </p:cNvPr>
              <p:cNvGrpSpPr/>
              <p:nvPr/>
            </p:nvGrpSpPr>
            <p:grpSpPr>
              <a:xfrm>
                <a:off x="2552006" y="1483498"/>
                <a:ext cx="2604193" cy="2079634"/>
                <a:chOff x="2552006" y="1483498"/>
                <a:chExt cx="2604193" cy="2079634"/>
              </a:xfrm>
            </p:grpSpPr>
            <p:sp>
              <p:nvSpPr>
                <p:cNvPr id="10" name="Lightning Bolt 9">
                  <a:extLst>
                    <a:ext uri="{FF2B5EF4-FFF2-40B4-BE49-F238E27FC236}">
                      <a16:creationId xmlns:a16="http://schemas.microsoft.com/office/drawing/2014/main" id="{CA09D84C-7229-894B-90EC-8B0BE119B210}"/>
                    </a:ext>
                  </a:extLst>
                </p:cNvPr>
                <p:cNvSpPr/>
                <p:nvPr/>
              </p:nvSpPr>
              <p:spPr>
                <a:xfrm rot="4445501">
                  <a:off x="2824024" y="2451283"/>
                  <a:ext cx="1137324" cy="1086373"/>
                </a:xfrm>
                <a:prstGeom prst="lightningBol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" name="Cloud 8">
                  <a:extLst>
                    <a:ext uri="{FF2B5EF4-FFF2-40B4-BE49-F238E27FC236}">
                      <a16:creationId xmlns:a16="http://schemas.microsoft.com/office/drawing/2014/main" id="{E65D3140-BFDB-FC49-9E40-D4153AB67AD2}"/>
                    </a:ext>
                  </a:extLst>
                </p:cNvPr>
                <p:cNvSpPr/>
                <p:nvPr/>
              </p:nvSpPr>
              <p:spPr>
                <a:xfrm>
                  <a:off x="2552006" y="1483498"/>
                  <a:ext cx="2604193" cy="1272401"/>
                </a:xfrm>
                <a:prstGeom prst="cloud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A69A8A1-6E05-C844-A45E-11594E467FDB}"/>
                  </a:ext>
                </a:extLst>
              </p:cNvPr>
              <p:cNvSpPr txBox="1"/>
              <p:nvPr/>
            </p:nvSpPr>
            <p:spPr>
              <a:xfrm>
                <a:off x="2839037" y="1822916"/>
                <a:ext cx="2157129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It’s time to be a Hero</a:t>
                </a:r>
              </a:p>
              <a:p>
                <a:r>
                  <a:rPr lang="en-US" dirty="0"/>
                  <a:t> Let’s automate!</a:t>
                </a:r>
              </a:p>
            </p:txBody>
          </p:sp>
        </p:grpSp>
      </p:grpSp>
      <p:pic>
        <p:nvPicPr>
          <p:cNvPr id="15" name="Picture 14" descr="A close up of a sign&#10;&#10;Description automatically generated">
            <a:extLst>
              <a:ext uri="{FF2B5EF4-FFF2-40B4-BE49-F238E27FC236}">
                <a16:creationId xmlns:a16="http://schemas.microsoft.com/office/drawing/2014/main" id="{2FB93FFB-290A-C64D-B1B4-34DDF10277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6610" y="6080527"/>
            <a:ext cx="793482" cy="793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562495"/>
      </p:ext>
    </p:extLst>
  </p:cSld>
  <p:clrMapOvr>
    <a:masterClrMapping/>
  </p:clrMapOvr>
  <p:transition spd="slow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244CDA-8310-A743-87C6-8977225309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/>
              <a:t>© 2019. All rights reserved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7CF5C3-00F9-0F46-A8B3-A37006BE0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A554A-D0D1-4848-9D84-8214DFC42859}" type="slidenum">
              <a:rPr lang="en-AU" smtClean="0"/>
              <a:pPr/>
              <a:t>15</a:t>
            </a:fld>
            <a:endParaRPr lang="en-AU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D301EC5-3873-C54E-9299-21FDAB42A7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364" y="1602609"/>
            <a:ext cx="2743365" cy="379128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EB93647-639D-2343-A5CF-F85153AE4E88}"/>
              </a:ext>
            </a:extLst>
          </p:cNvPr>
          <p:cNvSpPr/>
          <p:nvPr/>
        </p:nvSpPr>
        <p:spPr>
          <a:xfrm>
            <a:off x="945364" y="5690454"/>
            <a:ext cx="23662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bit.ly</a:t>
            </a:r>
            <a:r>
              <a:rPr lang="en-US" dirty="0"/>
              <a:t>/2mgl75W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25DB61E-BB92-5448-AD3C-C1568095A7FA}"/>
              </a:ext>
            </a:extLst>
          </p:cNvPr>
          <p:cNvSpPr txBox="1"/>
          <p:nvPr/>
        </p:nvSpPr>
        <p:spPr>
          <a:xfrm>
            <a:off x="2317047" y="392174"/>
            <a:ext cx="75579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chemeClr val="accent1"/>
                </a:solidFill>
              </a:rPr>
              <a:t>Book Support and LAB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80269A7-2A5D-9C44-8BDB-353EE0BF2B05}"/>
              </a:ext>
            </a:extLst>
          </p:cNvPr>
          <p:cNvSpPr/>
          <p:nvPr/>
        </p:nvSpPr>
        <p:spPr>
          <a:xfrm>
            <a:off x="4872168" y="5505788"/>
            <a:ext cx="50027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dirty="0">
                <a:hlinkClick r:id="rId3"/>
              </a:rPr>
              <a:t>https://www.katacoda.com/courses/ansible/centos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91C8BD-3B4F-AF46-9709-F04E6273B5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0188" y="1625396"/>
            <a:ext cx="5494760" cy="3055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842925"/>
      </p:ext>
    </p:extLst>
  </p:cSld>
  <p:clrMapOvr>
    <a:masterClrMapping/>
  </p:clrMapOvr>
  <p:transition spd="slow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583AA447-3F80-F24F-84AF-45A51AF3AB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46628" y="1783959"/>
            <a:ext cx="4645250" cy="2889114"/>
          </a:xfrm>
        </p:spPr>
        <p:txBody>
          <a:bodyPr anchor="b">
            <a:normAutofit fontScale="90000"/>
          </a:bodyPr>
          <a:lstStyle/>
          <a:p>
            <a:pPr algn="l"/>
            <a:r>
              <a:rPr lang="en-US" b="1" dirty="0">
                <a:solidFill>
                  <a:schemeClr val="bg1"/>
                </a:solidFill>
              </a:rPr>
              <a:t>Ansible </a:t>
            </a:r>
            <a:br>
              <a:rPr lang="en-US" b="1" dirty="0">
                <a:solidFill>
                  <a:schemeClr val="bg1"/>
                </a:solidFill>
              </a:rPr>
            </a:br>
            <a:r>
              <a:rPr lang="en-US" b="1" dirty="0">
                <a:solidFill>
                  <a:schemeClr val="bg1"/>
                </a:solidFill>
              </a:rPr>
              <a:t>Knowing better the Tool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0D1C8628-6933-D34B-A923-C79C480863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46627" y="4750893"/>
            <a:ext cx="4645250" cy="1147863"/>
          </a:xfrm>
        </p:spPr>
        <p:txBody>
          <a:bodyPr anchor="t">
            <a:normAutofit/>
          </a:bodyPr>
          <a:lstStyle/>
          <a:p>
            <a:pPr algn="l"/>
            <a:endParaRPr lang="en-US" sz="1100" b="1" dirty="0">
              <a:solidFill>
                <a:schemeClr val="bg1"/>
              </a:solidFill>
            </a:endParaRPr>
          </a:p>
          <a:p>
            <a:pPr algn="l"/>
            <a:r>
              <a:rPr lang="en-US" sz="1100" b="1" dirty="0">
                <a:solidFill>
                  <a:schemeClr val="bg1"/>
                </a:solidFill>
              </a:rPr>
              <a:t>Presented by</a:t>
            </a:r>
          </a:p>
          <a:p>
            <a:pPr algn="l"/>
            <a:r>
              <a:rPr lang="en-US" sz="1100" b="1" dirty="0">
                <a:solidFill>
                  <a:schemeClr val="bg1"/>
                </a:solidFill>
              </a:rPr>
              <a:t> Sergio Borges</a:t>
            </a:r>
          </a:p>
          <a:p>
            <a:pPr algn="l"/>
            <a:r>
              <a:rPr lang="en-US" sz="1100" b="1" dirty="0">
                <a:solidFill>
                  <a:schemeClr val="bg1"/>
                </a:solidFill>
              </a:rPr>
              <a:t>Network Automation Engineer</a:t>
            </a:r>
          </a:p>
        </p:txBody>
      </p:sp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AA562C82-266F-B14B-9DC5-618EAF9990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383" y="720994"/>
            <a:ext cx="852370" cy="852370"/>
          </a:xfrm>
          <a:prstGeom prst="rect">
            <a:avLst/>
          </a:prstGeom>
        </p:spPr>
      </p:pic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BFF2C72B-C85A-4838-A544-93C6BF9233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6626" y="6199632"/>
            <a:ext cx="4256653" cy="314067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AU" sz="1100" dirty="0">
                <a:solidFill>
                  <a:schemeClr val="bg1">
                    <a:alpha val="80000"/>
                  </a:schemeClr>
                </a:solidFill>
              </a:rPr>
              <a:t>© 2019. All rights reserved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CEC8F90-0D3D-9444-87C8-40DFC82A994E}"/>
              </a:ext>
            </a:extLst>
          </p:cNvPr>
          <p:cNvGrpSpPr/>
          <p:nvPr/>
        </p:nvGrpSpPr>
        <p:grpSpPr>
          <a:xfrm>
            <a:off x="419383" y="5171764"/>
            <a:ext cx="1875583" cy="1453983"/>
            <a:chOff x="2558705" y="5214109"/>
            <a:chExt cx="1875583" cy="1453983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BE0D0E1E-24B3-8F43-9B51-8604E43E0E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56273" y="6356665"/>
              <a:ext cx="1078015" cy="311427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C9DA2B1-6FAC-1749-B02E-0D77EA9E5C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58705" y="5214109"/>
              <a:ext cx="1875583" cy="9898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55229111"/>
      </p:ext>
    </p:extLst>
  </p:cSld>
  <p:clrMapOvr>
    <a:masterClrMapping/>
  </p:clrMapOvr>
  <p:transition spd="slow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0079" y="2053641"/>
            <a:ext cx="3669161" cy="276009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Introduction to Ansible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0574" y="801866"/>
            <a:ext cx="5306084" cy="523063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2200" b="1" dirty="0">
                <a:solidFill>
                  <a:srgbClr val="000000"/>
                </a:solidFill>
              </a:rPr>
              <a:t>Ansible is a radically simple IT automation platform that makes your applications and systems easier to deploy.</a:t>
            </a:r>
          </a:p>
          <a:p>
            <a:pPr algn="l"/>
            <a:endParaRPr lang="en-US" sz="2200" b="1" dirty="0">
              <a:solidFill>
                <a:srgbClr val="000000"/>
              </a:solidFill>
            </a:endParaRPr>
          </a:p>
          <a:p>
            <a:pPr algn="l"/>
            <a:r>
              <a:rPr lang="en-US" sz="2200" b="1" dirty="0">
                <a:solidFill>
                  <a:srgbClr val="000000"/>
                </a:solidFill>
              </a:rPr>
              <a:t>It support configuration management with examples as below.</a:t>
            </a:r>
          </a:p>
          <a:p>
            <a:pPr lvl="2" algn="l"/>
            <a:r>
              <a:rPr lang="en-US" sz="2200" b="1" dirty="0">
                <a:solidFill>
                  <a:srgbClr val="000000"/>
                </a:solidFill>
              </a:rPr>
              <a:t>Configuration of servers</a:t>
            </a:r>
          </a:p>
          <a:p>
            <a:pPr lvl="2" algn="l"/>
            <a:r>
              <a:rPr lang="en-US" sz="2200" b="1" dirty="0">
                <a:solidFill>
                  <a:srgbClr val="000000"/>
                </a:solidFill>
              </a:rPr>
              <a:t>Application deployment</a:t>
            </a:r>
          </a:p>
          <a:p>
            <a:pPr lvl="2" algn="l"/>
            <a:r>
              <a:rPr lang="en-US" sz="2200" b="1" dirty="0">
                <a:solidFill>
                  <a:srgbClr val="000000"/>
                </a:solidFill>
              </a:rPr>
              <a:t>Continuous testing of already installed application</a:t>
            </a:r>
          </a:p>
          <a:p>
            <a:pPr lvl="2" algn="l"/>
            <a:r>
              <a:rPr lang="en-US" sz="2200" b="1" dirty="0">
                <a:solidFill>
                  <a:srgbClr val="000000"/>
                </a:solidFill>
              </a:rPr>
              <a:t>Provisioning </a:t>
            </a:r>
          </a:p>
          <a:p>
            <a:pPr lvl="2" algn="l"/>
            <a:r>
              <a:rPr lang="en-US" sz="2200" b="1" dirty="0">
                <a:solidFill>
                  <a:srgbClr val="000000"/>
                </a:solidFill>
              </a:rPr>
              <a:t>Automation of tasks</a:t>
            </a:r>
          </a:p>
          <a:p>
            <a:pPr algn="l"/>
            <a:endParaRPr lang="en-US" sz="2200" b="1" dirty="0">
              <a:solidFill>
                <a:srgbClr val="000000"/>
              </a:solidFill>
            </a:endParaRPr>
          </a:p>
          <a:p>
            <a:pPr algn="l"/>
            <a:endParaRPr lang="en-US" sz="2200" b="1" dirty="0">
              <a:solidFill>
                <a:srgbClr val="000000"/>
              </a:solidFill>
            </a:endParaRPr>
          </a:p>
        </p:txBody>
      </p:sp>
      <p:pic>
        <p:nvPicPr>
          <p:cNvPr id="12" name="Picture 11" descr="A close up of a sign&#10;&#10;Description automatically generated">
            <a:extLst>
              <a:ext uri="{FF2B5EF4-FFF2-40B4-BE49-F238E27FC236}">
                <a16:creationId xmlns:a16="http://schemas.microsoft.com/office/drawing/2014/main" id="{658A71AC-A46C-FD49-9BCB-E924052E78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6610" y="6080527"/>
            <a:ext cx="793482" cy="793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694519"/>
      </p:ext>
    </p:extLst>
  </p:cSld>
  <p:clrMapOvr>
    <a:masterClrMapping/>
  </p:clrMapOvr>
  <p:transition spd="slow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Down Arrow 7">
            <a:extLst>
              <a:ext uri="{FF2B5EF4-FFF2-40B4-BE49-F238E27FC236}">
                <a16:creationId xmlns:a16="http://schemas.microsoft.com/office/drawing/2014/main" id="{73DE2CFE-42F2-48F0-8706-5264E012B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288521" y="381403"/>
            <a:ext cx="2200313" cy="3342508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6952" y="1204108"/>
            <a:ext cx="2669406" cy="178117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Why Automation?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66951" y="3355130"/>
            <a:ext cx="3342509" cy="3188545"/>
          </a:xfrm>
        </p:spPr>
        <p:txBody>
          <a:bodyPr vert="horz" lIns="91440" tIns="45720" rIns="91440" bIns="45720" rtlCol="0">
            <a:normAutofit/>
          </a:bodyPr>
          <a:lstStyle/>
          <a:p>
            <a:pPr algn="l"/>
            <a:r>
              <a:rPr lang="en-US" sz="2400" b="1" dirty="0">
                <a:solidFill>
                  <a:schemeClr val="tx1"/>
                </a:solidFill>
              </a:rPr>
              <a:t>Tasks in code</a:t>
            </a:r>
          </a:p>
          <a:p>
            <a:pPr algn="l"/>
            <a:r>
              <a:rPr lang="en-US" sz="2400" b="1" dirty="0">
                <a:solidFill>
                  <a:schemeClr val="tx1"/>
                </a:solidFill>
              </a:rPr>
              <a:t>Collaboration</a:t>
            </a:r>
          </a:p>
          <a:p>
            <a:pPr algn="l"/>
            <a:r>
              <a:rPr lang="en-US" sz="2400" b="1" dirty="0">
                <a:solidFill>
                  <a:schemeClr val="tx1"/>
                </a:solidFill>
              </a:rPr>
              <a:t>Eliminate errors </a:t>
            </a:r>
          </a:p>
          <a:p>
            <a:pPr algn="l"/>
            <a:r>
              <a:rPr lang="en-US" sz="2400" b="1" dirty="0">
                <a:solidFill>
                  <a:schemeClr val="tx1"/>
                </a:solidFill>
              </a:rPr>
              <a:t>Write once</a:t>
            </a:r>
          </a:p>
          <a:p>
            <a:pPr algn="l"/>
            <a:r>
              <a:rPr lang="en-US" sz="2400" b="1" dirty="0">
                <a:solidFill>
                  <a:schemeClr val="tx1"/>
                </a:solidFill>
              </a:rPr>
              <a:t>Laziness</a:t>
            </a:r>
          </a:p>
          <a:p>
            <a:pPr algn="l"/>
            <a:r>
              <a:rPr lang="en-US" sz="2400" b="1" dirty="0" err="1">
                <a:solidFill>
                  <a:schemeClr val="tx1"/>
                </a:solidFill>
              </a:rPr>
              <a:t>Etc</a:t>
            </a:r>
            <a:r>
              <a:rPr lang="en-US" sz="2400" b="1" dirty="0">
                <a:solidFill>
                  <a:schemeClr val="tx1"/>
                </a:solidFill>
              </a:rPr>
              <a:t>….</a:t>
            </a:r>
          </a:p>
          <a:p>
            <a:pPr marL="0" algn="l"/>
            <a:endParaRPr lang="en-US" sz="1600" b="1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46B2CD-8F8A-F141-B07A-EB7D56AEDB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2102" y="1063364"/>
            <a:ext cx="6903723" cy="4608235"/>
          </a:xfrm>
          <a:prstGeom prst="rect">
            <a:avLst/>
          </a:prstGeom>
        </p:spPr>
      </p:pic>
      <p:pic>
        <p:nvPicPr>
          <p:cNvPr id="12" name="Picture 11" descr="A close up of a sign&#10;&#10;Description automatically generated">
            <a:extLst>
              <a:ext uri="{FF2B5EF4-FFF2-40B4-BE49-F238E27FC236}">
                <a16:creationId xmlns:a16="http://schemas.microsoft.com/office/drawing/2014/main" id="{FD74866D-5430-5643-BE85-1D8313AD20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6610" y="6080527"/>
            <a:ext cx="793482" cy="793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548396"/>
      </p:ext>
    </p:extLst>
  </p:cSld>
  <p:clrMapOvr>
    <a:masterClrMapping/>
  </p:clrMapOvr>
  <p:transition spd="slow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0">
            <a:extLst>
              <a:ext uri="{FF2B5EF4-FFF2-40B4-BE49-F238E27FC236}">
                <a16:creationId xmlns:a16="http://schemas.microsoft.com/office/drawing/2014/main" id="{AFA67CD3-AB4E-4A7A-BEB8-53C445D8C4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726"/>
            <a:ext cx="5614875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7CF545F-9C2E-4446-97CD-AD92990C2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6094105" y="802956"/>
            <a:ext cx="4977976" cy="7115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dirty="0"/>
              <a:t>Why</a:t>
            </a:r>
            <a:r>
              <a:rPr lang="en-US" b="1" kern="1200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b="1" dirty="0"/>
              <a:t>Ansible</a:t>
            </a:r>
          </a:p>
        </p:txBody>
      </p:sp>
      <p:sp>
        <p:nvSpPr>
          <p:cNvPr id="15" name="Freeform 62">
            <a:extLst>
              <a:ext uri="{FF2B5EF4-FFF2-40B4-BE49-F238E27FC236}">
                <a16:creationId xmlns:a16="http://schemas.microsoft.com/office/drawing/2014/main" id="{339C8D78-A644-462F-B674-F440635E5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8619"/>
            <a:ext cx="5000438" cy="5400962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5000"/>
                  </a:schemeClr>
                </a:gs>
                <a:gs pos="100000">
                  <a:schemeClr val="bg2">
                    <a:lumMod val="8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Graphic 7" descr="Deploy">
            <a:extLst>
              <a:ext uri="{FF2B5EF4-FFF2-40B4-BE49-F238E27FC236}">
                <a16:creationId xmlns:a16="http://schemas.microsoft.com/office/drawing/2014/main" id="{24E78154-A4A6-429F-9C11-FA258C563B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0254" y="1629089"/>
            <a:ext cx="3620021" cy="3620021"/>
          </a:xfrm>
          <a:prstGeom prst="rect">
            <a:avLst/>
          </a:prstGeom>
        </p:spPr>
      </p:pic>
      <p:sp>
        <p:nvSpPr>
          <p:cNvPr id="14" name="Content Placeholder 2"/>
          <p:cNvSpPr>
            <a:spLocks noGrp="1"/>
          </p:cNvSpPr>
          <p:nvPr>
            <p:ph idx="4294967295"/>
          </p:nvPr>
        </p:nvSpPr>
        <p:spPr>
          <a:xfrm>
            <a:off x="5504782" y="1643056"/>
            <a:ext cx="6625310" cy="418930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endParaRPr lang="en-US" sz="1800" b="1" dirty="0">
              <a:solidFill>
                <a:srgbClr val="000000"/>
              </a:solidFill>
            </a:endParaRPr>
          </a:p>
          <a:p>
            <a:pPr algn="l"/>
            <a:r>
              <a:rPr lang="en-US" sz="1800" b="1" dirty="0">
                <a:solidFill>
                  <a:srgbClr val="000000"/>
                </a:solidFill>
              </a:rPr>
              <a:t>It is a free open source application </a:t>
            </a:r>
          </a:p>
          <a:p>
            <a:pPr algn="l"/>
            <a:r>
              <a:rPr lang="en-US" sz="1800" b="1" dirty="0">
                <a:solidFill>
                  <a:srgbClr val="000000"/>
                </a:solidFill>
              </a:rPr>
              <a:t>Agent-less – No need for agent installation and management </a:t>
            </a:r>
          </a:p>
          <a:p>
            <a:pPr algn="l"/>
            <a:r>
              <a:rPr lang="en-US" sz="1800" b="1" dirty="0">
                <a:solidFill>
                  <a:srgbClr val="000000"/>
                </a:solidFill>
              </a:rPr>
              <a:t>Python/</a:t>
            </a:r>
            <a:r>
              <a:rPr lang="en-US" sz="1800" b="1" dirty="0" err="1">
                <a:solidFill>
                  <a:srgbClr val="000000"/>
                </a:solidFill>
              </a:rPr>
              <a:t>yaml</a:t>
            </a:r>
            <a:r>
              <a:rPr lang="en-US" sz="1800" b="1" dirty="0">
                <a:solidFill>
                  <a:srgbClr val="000000"/>
                </a:solidFill>
              </a:rPr>
              <a:t> based</a:t>
            </a:r>
          </a:p>
          <a:p>
            <a:pPr algn="l"/>
            <a:r>
              <a:rPr lang="en-US" sz="1800" b="1" dirty="0">
                <a:solidFill>
                  <a:srgbClr val="000000"/>
                </a:solidFill>
              </a:rPr>
              <a:t>Highly flexible and configuration management of systems.</a:t>
            </a:r>
          </a:p>
          <a:p>
            <a:pPr algn="l"/>
            <a:r>
              <a:rPr lang="en-US" sz="1800" b="1" dirty="0">
                <a:solidFill>
                  <a:srgbClr val="000000"/>
                </a:solidFill>
              </a:rPr>
              <a:t>Large number of ready to use modules for system management </a:t>
            </a:r>
          </a:p>
          <a:p>
            <a:pPr algn="l"/>
            <a:r>
              <a:rPr lang="en-US" sz="1800" b="1" dirty="0">
                <a:solidFill>
                  <a:srgbClr val="000000"/>
                </a:solidFill>
              </a:rPr>
              <a:t>Custom modules can be added if needed</a:t>
            </a:r>
          </a:p>
          <a:p>
            <a:pPr algn="l"/>
            <a:r>
              <a:rPr lang="en-US" sz="1800" b="1" dirty="0">
                <a:solidFill>
                  <a:srgbClr val="000000"/>
                </a:solidFill>
              </a:rPr>
              <a:t>Configuration roll-back in case of error </a:t>
            </a:r>
          </a:p>
          <a:p>
            <a:pPr algn="l"/>
            <a:r>
              <a:rPr lang="en-US" sz="1800" b="1" dirty="0">
                <a:solidFill>
                  <a:srgbClr val="000000"/>
                </a:solidFill>
              </a:rPr>
              <a:t>Simple and human readable</a:t>
            </a:r>
          </a:p>
          <a:p>
            <a:pPr algn="l"/>
            <a:r>
              <a:rPr lang="en-US" sz="1800" b="1" dirty="0">
                <a:solidFill>
                  <a:srgbClr val="000000"/>
                </a:solidFill>
              </a:rPr>
              <a:t>Self documenting </a:t>
            </a:r>
          </a:p>
          <a:p>
            <a:pPr marL="0" algn="l"/>
            <a:endParaRPr lang="en-US" sz="1400" b="1" dirty="0">
              <a:solidFill>
                <a:srgbClr val="000000"/>
              </a:solidFill>
            </a:endParaRPr>
          </a:p>
        </p:txBody>
      </p:sp>
      <p:pic>
        <p:nvPicPr>
          <p:cNvPr id="16" name="Picture 15" descr="A close up of a sign&#10;&#10;Description automatically generated">
            <a:extLst>
              <a:ext uri="{FF2B5EF4-FFF2-40B4-BE49-F238E27FC236}">
                <a16:creationId xmlns:a16="http://schemas.microsoft.com/office/drawing/2014/main" id="{F61928BF-0C23-B74F-B63F-C8366FA6178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6610" y="6080527"/>
            <a:ext cx="793482" cy="793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153445"/>
      </p:ext>
    </p:extLst>
  </p:cSld>
  <p:clrMapOvr>
    <a:masterClrMapping/>
  </p:clrMapOvr>
  <p:transition spd="slow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5E1DD53-F277-EC49-9315-0653AB6EAB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40887"/>
            <a:ext cx="12192000" cy="36245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12D334C-154D-DE4B-9E5C-D9E2D37F69EE}"/>
              </a:ext>
            </a:extLst>
          </p:cNvPr>
          <p:cNvSpPr txBox="1"/>
          <p:nvPr/>
        </p:nvSpPr>
        <p:spPr>
          <a:xfrm flipH="1">
            <a:off x="1038719" y="570644"/>
            <a:ext cx="89020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Ansible Configuration Management Workflow</a:t>
            </a:r>
          </a:p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DC5B39D-DA52-6A47-8509-3D232C3DC0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8083" y="10351"/>
            <a:ext cx="2043917" cy="2043917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2D4414C-E67E-8449-AB80-6767DA4FE94B}"/>
              </a:ext>
            </a:extLst>
          </p:cNvPr>
          <p:cNvCxnSpPr/>
          <p:nvPr/>
        </p:nvCxnSpPr>
        <p:spPr>
          <a:xfrm>
            <a:off x="1337829" y="3841808"/>
            <a:ext cx="1440000" cy="0"/>
          </a:xfrm>
          <a:prstGeom prst="straightConnector1">
            <a:avLst/>
          </a:prstGeom>
          <a:ln w="60325">
            <a:solidFill>
              <a:srgbClr val="3F566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96F9FAA-F08B-7A45-8DAA-B10C71652F10}"/>
              </a:ext>
            </a:extLst>
          </p:cNvPr>
          <p:cNvCxnSpPr/>
          <p:nvPr/>
        </p:nvCxnSpPr>
        <p:spPr>
          <a:xfrm>
            <a:off x="7279344" y="4246677"/>
            <a:ext cx="1800000" cy="0"/>
          </a:xfrm>
          <a:prstGeom prst="straightConnector1">
            <a:avLst/>
          </a:prstGeom>
          <a:ln w="69850">
            <a:solidFill>
              <a:srgbClr val="3F5665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54C55C7-AED0-EE43-97D0-BEAF7EFC9565}"/>
              </a:ext>
            </a:extLst>
          </p:cNvPr>
          <p:cNvCxnSpPr/>
          <p:nvPr/>
        </p:nvCxnSpPr>
        <p:spPr>
          <a:xfrm>
            <a:off x="1337829" y="4729314"/>
            <a:ext cx="1440000" cy="0"/>
          </a:xfrm>
          <a:prstGeom prst="straightConnector1">
            <a:avLst/>
          </a:prstGeom>
          <a:ln w="60325">
            <a:solidFill>
              <a:srgbClr val="3F566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D3635F5-FDF1-CF49-852B-B5E494A7BF53}"/>
              </a:ext>
            </a:extLst>
          </p:cNvPr>
          <p:cNvSpPr txBox="1"/>
          <p:nvPr/>
        </p:nvSpPr>
        <p:spPr>
          <a:xfrm>
            <a:off x="7549203" y="3654135"/>
            <a:ext cx="12602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SSH</a:t>
            </a:r>
          </a:p>
          <a:p>
            <a:r>
              <a:rPr lang="en-US" b="1" dirty="0"/>
              <a:t>Connection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61B2F20-6E9E-8645-B7FA-2B95AF991886}"/>
              </a:ext>
            </a:extLst>
          </p:cNvPr>
          <p:cNvSpPr txBox="1"/>
          <p:nvPr/>
        </p:nvSpPr>
        <p:spPr>
          <a:xfrm>
            <a:off x="10045377" y="5482727"/>
            <a:ext cx="19459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Infrastructure</a:t>
            </a:r>
          </a:p>
        </p:txBody>
      </p:sp>
      <p:pic>
        <p:nvPicPr>
          <p:cNvPr id="17" name="Picture 16" descr="A close up of a sign&#10;&#10;Description automatically generated">
            <a:extLst>
              <a:ext uri="{FF2B5EF4-FFF2-40B4-BE49-F238E27FC236}">
                <a16:creationId xmlns:a16="http://schemas.microsoft.com/office/drawing/2014/main" id="{582ED777-2205-5E44-88EF-A20E0A37CD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6610" y="6080527"/>
            <a:ext cx="793482" cy="793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764884"/>
      </p:ext>
    </p:extLst>
  </p:cSld>
  <p:clrMapOvr>
    <a:masterClrMapping/>
  </p:clrMapOvr>
  <p:transition spd="slow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0079" y="2053641"/>
            <a:ext cx="3669161" cy="276009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1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Ansible Documentations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0574" y="801866"/>
            <a:ext cx="5306084" cy="380166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2400" dirty="0">
                <a:solidFill>
                  <a:srgbClr val="000000"/>
                </a:solidFill>
              </a:rPr>
              <a:t>You can find more info with in the Ansible Docs online help. </a:t>
            </a:r>
          </a:p>
          <a:p>
            <a:pPr lvl="1" algn="l"/>
            <a:r>
              <a:rPr lang="en-US" dirty="0">
                <a:solidFill>
                  <a:srgbClr val="000000"/>
                </a:solidFill>
              </a:rPr>
              <a:t>Ad-Hoc Commands</a:t>
            </a:r>
          </a:p>
          <a:p>
            <a:pPr lvl="1" algn="l"/>
            <a:r>
              <a:rPr lang="en-US" dirty="0">
                <a:solidFill>
                  <a:srgbClr val="000000"/>
                </a:solidFill>
              </a:rPr>
              <a:t>Inventories</a:t>
            </a:r>
          </a:p>
          <a:p>
            <a:pPr lvl="1" algn="l"/>
            <a:r>
              <a:rPr lang="en-US" dirty="0">
                <a:solidFill>
                  <a:srgbClr val="000000"/>
                </a:solidFill>
              </a:rPr>
              <a:t>Variables</a:t>
            </a:r>
          </a:p>
          <a:p>
            <a:pPr lvl="1" algn="l"/>
            <a:r>
              <a:rPr lang="en-US" dirty="0">
                <a:solidFill>
                  <a:srgbClr val="000000"/>
                </a:solidFill>
              </a:rPr>
              <a:t>Modules</a:t>
            </a:r>
          </a:p>
          <a:p>
            <a:pPr lvl="1" algn="l"/>
            <a:r>
              <a:rPr lang="en-US" dirty="0">
                <a:solidFill>
                  <a:srgbClr val="000000"/>
                </a:solidFill>
              </a:rPr>
              <a:t>Playbook Roles</a:t>
            </a:r>
          </a:p>
          <a:p>
            <a:pPr marL="457200" lvl="1" algn="l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F265869-1CBA-E54F-BDCE-73FE13F2958B}"/>
              </a:ext>
            </a:extLst>
          </p:cNvPr>
          <p:cNvSpPr/>
          <p:nvPr/>
        </p:nvSpPr>
        <p:spPr>
          <a:xfrm>
            <a:off x="6109891" y="5546099"/>
            <a:ext cx="54283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dirty="0">
                <a:solidFill>
                  <a:srgbClr val="000000"/>
                </a:solidFill>
              </a:rPr>
              <a:t>https://</a:t>
            </a:r>
            <a:r>
              <a:rPr lang="en-US" dirty="0" err="1">
                <a:solidFill>
                  <a:srgbClr val="000000"/>
                </a:solidFill>
              </a:rPr>
              <a:t>docs.ansible.com</a:t>
            </a:r>
            <a:r>
              <a:rPr lang="en-US" dirty="0">
                <a:solidFill>
                  <a:srgbClr val="000000"/>
                </a:solidFill>
              </a:rPr>
              <a:t>/ansible/latest/</a:t>
            </a:r>
            <a:r>
              <a:rPr lang="en-US" dirty="0" err="1">
                <a:solidFill>
                  <a:srgbClr val="000000"/>
                </a:solidFill>
              </a:rPr>
              <a:t>index.html</a:t>
            </a: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3B8346A5-4D7A-F949-B3E1-7B42A47EB4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6610" y="6080527"/>
            <a:ext cx="793482" cy="793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01641"/>
      </p:ext>
    </p:extLst>
  </p:cSld>
  <p:clrMapOvr>
    <a:masterClrMapping/>
  </p:clrMapOvr>
  <p:transition spd="slow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0079" y="2053641"/>
            <a:ext cx="3669161" cy="276009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Configuring Ansible Inventory Host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0574" y="801866"/>
            <a:ext cx="6082110" cy="523063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1900" b="1" dirty="0">
                <a:solidFill>
                  <a:srgbClr val="000000"/>
                </a:solidFill>
              </a:rPr>
              <a:t>Do the following from Management Server machine</a:t>
            </a:r>
          </a:p>
          <a:p>
            <a:pPr algn="l"/>
            <a:r>
              <a:rPr lang="en-US" sz="1900" b="1" dirty="0">
                <a:solidFill>
                  <a:srgbClr val="000000"/>
                </a:solidFill>
              </a:rPr>
              <a:t>Create a list of client machines that you wish to configure</a:t>
            </a:r>
          </a:p>
          <a:p>
            <a:pPr algn="l"/>
            <a:r>
              <a:rPr lang="en-US" sz="1900" b="1" dirty="0">
                <a:solidFill>
                  <a:srgbClr val="000000"/>
                </a:solidFill>
              </a:rPr>
              <a:t>Create a file called : hosts </a:t>
            </a:r>
          </a:p>
          <a:p>
            <a:pPr marL="0" indent="0" algn="l">
              <a:buNone/>
            </a:pPr>
            <a:r>
              <a:rPr lang="en-US" sz="1900" b="1" dirty="0">
                <a:solidFill>
                  <a:srgbClr val="000000"/>
                </a:solidFill>
              </a:rPr>
              <a:t>cat &gt; hosts &lt;&lt;EOF</a:t>
            </a:r>
          </a:p>
          <a:p>
            <a:pPr marL="0" indent="0" algn="l">
              <a:buNone/>
            </a:pPr>
            <a:r>
              <a:rPr lang="en-US" sz="1900" b="1" dirty="0">
                <a:solidFill>
                  <a:srgbClr val="000000"/>
                </a:solidFill>
              </a:rPr>
              <a:t>  [servers]</a:t>
            </a:r>
          </a:p>
          <a:p>
            <a:pPr marL="0" indent="0" algn="l">
              <a:buNone/>
            </a:pPr>
            <a:r>
              <a:rPr lang="en-US" sz="1900" b="1" dirty="0">
                <a:solidFill>
                  <a:srgbClr val="000000"/>
                </a:solidFill>
              </a:rPr>
              <a:t>   10.102.32.11 </a:t>
            </a:r>
          </a:p>
          <a:p>
            <a:pPr marL="0" indent="0" algn="l">
              <a:buNone/>
            </a:pPr>
            <a:r>
              <a:rPr lang="en-US" sz="1900" b="1" dirty="0">
                <a:solidFill>
                  <a:srgbClr val="000000"/>
                </a:solidFill>
              </a:rPr>
              <a:t>   10.102.32.12</a:t>
            </a:r>
          </a:p>
          <a:p>
            <a:pPr marL="0" indent="0" algn="l">
              <a:buNone/>
            </a:pPr>
            <a:r>
              <a:rPr lang="en-US" sz="1900" b="1" dirty="0">
                <a:solidFill>
                  <a:srgbClr val="000000"/>
                </a:solidFill>
              </a:rPr>
              <a:t>   10.102.32.1[3:4]</a:t>
            </a:r>
          </a:p>
          <a:p>
            <a:pPr marL="0" indent="0" algn="l">
              <a:buNone/>
            </a:pPr>
            <a:r>
              <a:rPr lang="en-US" sz="1900" b="1" dirty="0">
                <a:solidFill>
                  <a:srgbClr val="000000"/>
                </a:solidFill>
              </a:rPr>
              <a:t>  [</a:t>
            </a:r>
            <a:r>
              <a:rPr lang="en-US" sz="1900" b="1" dirty="0" err="1">
                <a:solidFill>
                  <a:srgbClr val="000000"/>
                </a:solidFill>
              </a:rPr>
              <a:t>servers:vars</a:t>
            </a:r>
            <a:r>
              <a:rPr lang="en-US" sz="1900" b="1" dirty="0">
                <a:solidFill>
                  <a:srgbClr val="000000"/>
                </a:solidFill>
              </a:rPr>
              <a:t>]</a:t>
            </a:r>
          </a:p>
          <a:p>
            <a:pPr marL="0" indent="0" algn="l">
              <a:buNone/>
            </a:pPr>
            <a:r>
              <a:rPr lang="en-US" sz="1900" b="1" dirty="0">
                <a:solidFill>
                  <a:srgbClr val="000000"/>
                </a:solidFill>
              </a:rPr>
              <a:t>   </a:t>
            </a:r>
            <a:r>
              <a:rPr lang="en-US" sz="1900" b="1" dirty="0" err="1">
                <a:solidFill>
                  <a:srgbClr val="000000"/>
                </a:solidFill>
              </a:rPr>
              <a:t>ansible_ssh_user</a:t>
            </a:r>
            <a:r>
              <a:rPr lang="en-US" sz="1900" b="1" dirty="0">
                <a:solidFill>
                  <a:srgbClr val="000000"/>
                </a:solidFill>
              </a:rPr>
              <a:t>=root</a:t>
            </a:r>
          </a:p>
          <a:p>
            <a:pPr marL="0" indent="0" algn="l">
              <a:buNone/>
            </a:pPr>
            <a:r>
              <a:rPr lang="en-US" sz="1900" b="1" dirty="0">
                <a:solidFill>
                  <a:srgbClr val="000000"/>
                </a:solidFill>
              </a:rPr>
              <a:t>   </a:t>
            </a:r>
            <a:r>
              <a:rPr lang="en-US" sz="1900" b="1" dirty="0" err="1">
                <a:solidFill>
                  <a:srgbClr val="000000"/>
                </a:solidFill>
              </a:rPr>
              <a:t>ansible_ssh_pass</a:t>
            </a:r>
            <a:r>
              <a:rPr lang="en-US" sz="1900" b="1" dirty="0">
                <a:solidFill>
                  <a:srgbClr val="000000"/>
                </a:solidFill>
              </a:rPr>
              <a:t>=root</a:t>
            </a:r>
          </a:p>
          <a:p>
            <a:pPr marL="0" indent="0" algn="l">
              <a:buNone/>
            </a:pPr>
            <a:r>
              <a:rPr lang="en-US" sz="1900" b="1" dirty="0">
                <a:solidFill>
                  <a:srgbClr val="000000"/>
                </a:solidFill>
              </a:rPr>
              <a:t>EOF</a:t>
            </a:r>
          </a:p>
        </p:txBody>
      </p:sp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5A0618B1-8C13-5044-AF68-D83656476B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6610" y="6080527"/>
            <a:ext cx="793482" cy="793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077561"/>
      </p:ext>
    </p:extLst>
  </p:cSld>
  <p:clrMapOvr>
    <a:masterClrMapping/>
  </p:clrMapOvr>
  <p:transition spd="slow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Creating the First ansible-playbook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085052"/>
            <a:ext cx="10515600" cy="1000919"/>
          </a:xfrm>
        </p:spPr>
        <p:txBody>
          <a:bodyPr/>
          <a:lstStyle/>
          <a:p>
            <a:r>
              <a:rPr lang="en-US" dirty="0"/>
              <a:t>Create a template to execute “install and start” </a:t>
            </a:r>
            <a:r>
              <a:rPr lang="en-US" dirty="0" err="1"/>
              <a:t>WebServer</a:t>
            </a:r>
            <a:r>
              <a:rPr lang="en-US" dirty="0"/>
              <a:t> with content as shown below and save as web role.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5C5BBC-134A-2F47-AE24-43EA778574B6}"/>
              </a:ext>
            </a:extLst>
          </p:cNvPr>
          <p:cNvSpPr txBox="1"/>
          <p:nvPr/>
        </p:nvSpPr>
        <p:spPr>
          <a:xfrm>
            <a:off x="914008" y="1957384"/>
            <a:ext cx="5181992" cy="477053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AU" sz="1600" dirty="0">
                <a:solidFill>
                  <a:schemeClr val="bg1"/>
                </a:solidFill>
              </a:rPr>
              <a:t>---</a:t>
            </a:r>
          </a:p>
          <a:p>
            <a:r>
              <a:rPr lang="en-AU" sz="1600" dirty="0">
                <a:solidFill>
                  <a:schemeClr val="bg1"/>
                </a:solidFill>
              </a:rPr>
              <a:t>- name: Install and start Apache</a:t>
            </a:r>
          </a:p>
          <a:p>
            <a:r>
              <a:rPr lang="en-AU" sz="1600" dirty="0">
                <a:solidFill>
                  <a:schemeClr val="bg1"/>
                </a:solidFill>
              </a:rPr>
              <a:t>hosts: webserver</a:t>
            </a:r>
          </a:p>
          <a:p>
            <a:r>
              <a:rPr lang="en-AU" sz="1600" dirty="0">
                <a:solidFill>
                  <a:schemeClr val="bg1"/>
                </a:solidFill>
              </a:rPr>
              <a:t>connection: local</a:t>
            </a:r>
          </a:p>
          <a:p>
            <a:endParaRPr lang="en-AU" sz="1600" dirty="0">
              <a:solidFill>
                <a:schemeClr val="bg1"/>
              </a:solidFill>
            </a:endParaRPr>
          </a:p>
          <a:p>
            <a:r>
              <a:rPr lang="en-AU" sz="1600" dirty="0">
                <a:solidFill>
                  <a:schemeClr val="bg1"/>
                </a:solidFill>
              </a:rPr>
              <a:t>tasks:</a:t>
            </a:r>
          </a:p>
          <a:p>
            <a:r>
              <a:rPr lang="en-AU" sz="1600" dirty="0">
                <a:solidFill>
                  <a:schemeClr val="bg1"/>
                </a:solidFill>
              </a:rPr>
              <a:t>- name: Install Repo</a:t>
            </a:r>
          </a:p>
          <a:p>
            <a:r>
              <a:rPr lang="en-AU" sz="1600" dirty="0">
                <a:solidFill>
                  <a:schemeClr val="bg1"/>
                </a:solidFill>
              </a:rPr>
              <a:t>  yum: </a:t>
            </a:r>
            <a:r>
              <a:rPr lang="en-AU" sz="1600" i="1" dirty="0">
                <a:solidFill>
                  <a:schemeClr val="bg1"/>
                </a:solidFill>
              </a:rPr>
              <a:t>name</a:t>
            </a:r>
            <a:r>
              <a:rPr lang="en-AU" sz="1600" dirty="0">
                <a:solidFill>
                  <a:schemeClr val="bg1"/>
                </a:solidFill>
              </a:rPr>
              <a:t>=</a:t>
            </a:r>
            <a:r>
              <a:rPr lang="en-AU" sz="1600" dirty="0" err="1">
                <a:solidFill>
                  <a:schemeClr val="bg1"/>
                </a:solidFill>
              </a:rPr>
              <a:t>epel</a:t>
            </a:r>
            <a:r>
              <a:rPr lang="en-AU" sz="1600" dirty="0">
                <a:solidFill>
                  <a:schemeClr val="bg1"/>
                </a:solidFill>
              </a:rPr>
              <a:t>-release </a:t>
            </a:r>
            <a:r>
              <a:rPr lang="en-AU" sz="1600" i="1" dirty="0">
                <a:solidFill>
                  <a:schemeClr val="bg1"/>
                </a:solidFill>
              </a:rPr>
              <a:t>state</a:t>
            </a:r>
            <a:r>
              <a:rPr lang="en-AU" sz="1600" dirty="0">
                <a:solidFill>
                  <a:schemeClr val="bg1"/>
                </a:solidFill>
              </a:rPr>
              <a:t>=present</a:t>
            </a:r>
          </a:p>
          <a:p>
            <a:br>
              <a:rPr lang="en-AU" sz="1600" dirty="0">
                <a:solidFill>
                  <a:schemeClr val="bg1"/>
                </a:solidFill>
              </a:rPr>
            </a:br>
            <a:r>
              <a:rPr lang="en-AU" sz="1600" dirty="0">
                <a:solidFill>
                  <a:schemeClr val="bg1"/>
                </a:solidFill>
              </a:rPr>
              <a:t>- name: install python binding </a:t>
            </a:r>
            <a:r>
              <a:rPr lang="en-AU" sz="1600" dirty="0" err="1">
                <a:solidFill>
                  <a:schemeClr val="bg1"/>
                </a:solidFill>
              </a:rPr>
              <a:t>Selinux</a:t>
            </a:r>
            <a:endParaRPr lang="en-AU" sz="1600" dirty="0">
              <a:solidFill>
                <a:schemeClr val="bg1"/>
              </a:solidFill>
            </a:endParaRPr>
          </a:p>
          <a:p>
            <a:r>
              <a:rPr lang="en-AU" sz="1600" dirty="0">
                <a:solidFill>
                  <a:schemeClr val="bg1"/>
                </a:solidFill>
              </a:rPr>
              <a:t>  yum: </a:t>
            </a:r>
            <a:r>
              <a:rPr lang="en-AU" sz="1600" i="1" dirty="0">
                <a:solidFill>
                  <a:schemeClr val="bg1"/>
                </a:solidFill>
              </a:rPr>
              <a:t>name</a:t>
            </a:r>
            <a:r>
              <a:rPr lang="en-AU" sz="1600" dirty="0">
                <a:solidFill>
                  <a:schemeClr val="bg1"/>
                </a:solidFill>
              </a:rPr>
              <a:t>={{item}} </a:t>
            </a:r>
            <a:r>
              <a:rPr lang="en-AU" sz="1600" i="1" dirty="0">
                <a:solidFill>
                  <a:schemeClr val="bg1"/>
                </a:solidFill>
              </a:rPr>
              <a:t>state</a:t>
            </a:r>
            <a:r>
              <a:rPr lang="en-AU" sz="1600" dirty="0">
                <a:solidFill>
                  <a:schemeClr val="bg1"/>
                </a:solidFill>
              </a:rPr>
              <a:t>=present</a:t>
            </a:r>
          </a:p>
          <a:p>
            <a:r>
              <a:rPr lang="en-AU" sz="1600" dirty="0">
                <a:solidFill>
                  <a:schemeClr val="bg1"/>
                </a:solidFill>
              </a:rPr>
              <a:t>  </a:t>
            </a:r>
            <a:r>
              <a:rPr lang="en-AU" sz="1600" dirty="0" err="1">
                <a:solidFill>
                  <a:schemeClr val="bg1"/>
                </a:solidFill>
              </a:rPr>
              <a:t>with_items</a:t>
            </a:r>
            <a:r>
              <a:rPr lang="en-AU" sz="1600" dirty="0">
                <a:solidFill>
                  <a:schemeClr val="bg1"/>
                </a:solidFill>
              </a:rPr>
              <a:t>:  </a:t>
            </a:r>
          </a:p>
          <a:p>
            <a:r>
              <a:rPr lang="en-AU" sz="1600" dirty="0">
                <a:solidFill>
                  <a:schemeClr val="bg1"/>
                </a:solidFill>
              </a:rPr>
              <a:t>  - </a:t>
            </a:r>
            <a:r>
              <a:rPr lang="en-AU" sz="1600" dirty="0" err="1">
                <a:solidFill>
                  <a:schemeClr val="bg1"/>
                </a:solidFill>
              </a:rPr>
              <a:t>libselinux</a:t>
            </a:r>
            <a:r>
              <a:rPr lang="en-AU" sz="1600" dirty="0">
                <a:solidFill>
                  <a:schemeClr val="bg1"/>
                </a:solidFill>
              </a:rPr>
              <a:t>-python</a:t>
            </a:r>
          </a:p>
          <a:p>
            <a:r>
              <a:rPr lang="en-AU" sz="1600" dirty="0">
                <a:solidFill>
                  <a:schemeClr val="bg1"/>
                </a:solidFill>
              </a:rPr>
              <a:t>  - </a:t>
            </a:r>
            <a:r>
              <a:rPr lang="en-AU" sz="1600" dirty="0" err="1">
                <a:solidFill>
                  <a:schemeClr val="bg1"/>
                </a:solidFill>
              </a:rPr>
              <a:t>libsemanage</a:t>
            </a:r>
            <a:r>
              <a:rPr lang="en-AU" sz="1600" dirty="0">
                <a:solidFill>
                  <a:schemeClr val="bg1"/>
                </a:solidFill>
              </a:rPr>
              <a:t>-python</a:t>
            </a:r>
          </a:p>
          <a:p>
            <a:endParaRPr lang="en-US" sz="1600" dirty="0">
              <a:solidFill>
                <a:schemeClr val="bg1"/>
              </a:solidFill>
            </a:endParaRPr>
          </a:p>
          <a:p>
            <a:r>
              <a:rPr lang="en-AU" sz="1600" dirty="0">
                <a:solidFill>
                  <a:schemeClr val="bg1"/>
                </a:solidFill>
              </a:rPr>
              <a:t>- name: test if </a:t>
            </a:r>
            <a:r>
              <a:rPr lang="en-AU" sz="1600" dirty="0" err="1">
                <a:solidFill>
                  <a:schemeClr val="bg1"/>
                </a:solidFill>
              </a:rPr>
              <a:t>Selinux</a:t>
            </a:r>
            <a:r>
              <a:rPr lang="en-AU" sz="1600" dirty="0">
                <a:solidFill>
                  <a:schemeClr val="bg1"/>
                </a:solidFill>
              </a:rPr>
              <a:t> is running</a:t>
            </a:r>
          </a:p>
          <a:p>
            <a:r>
              <a:rPr lang="en-AU" sz="1600" dirty="0">
                <a:solidFill>
                  <a:schemeClr val="bg1"/>
                </a:solidFill>
              </a:rPr>
              <a:t>  command: </a:t>
            </a:r>
            <a:r>
              <a:rPr lang="en-AU" sz="1600" dirty="0" err="1">
                <a:solidFill>
                  <a:schemeClr val="bg1"/>
                </a:solidFill>
              </a:rPr>
              <a:t>getenforce</a:t>
            </a:r>
            <a:endParaRPr lang="en-AU" sz="1600" dirty="0">
              <a:solidFill>
                <a:schemeClr val="bg1"/>
              </a:solidFill>
            </a:endParaRPr>
          </a:p>
          <a:p>
            <a:r>
              <a:rPr lang="en-AU" sz="1600" dirty="0">
                <a:solidFill>
                  <a:schemeClr val="bg1"/>
                </a:solidFill>
              </a:rPr>
              <a:t>  register: </a:t>
            </a:r>
            <a:r>
              <a:rPr lang="en-AU" sz="1600" dirty="0" err="1">
                <a:solidFill>
                  <a:schemeClr val="bg1"/>
                </a:solidFill>
              </a:rPr>
              <a:t>sestatus</a:t>
            </a:r>
            <a:endParaRPr lang="en-AU" sz="1600" dirty="0">
              <a:solidFill>
                <a:schemeClr val="bg1"/>
              </a:solidFill>
            </a:endParaRPr>
          </a:p>
          <a:p>
            <a:r>
              <a:rPr lang="en-AU" sz="1600" dirty="0">
                <a:solidFill>
                  <a:schemeClr val="bg1"/>
                </a:solidFill>
              </a:rPr>
              <a:t>  </a:t>
            </a:r>
            <a:r>
              <a:rPr lang="en-AU" sz="1600" dirty="0" err="1">
                <a:solidFill>
                  <a:schemeClr val="bg1"/>
                </a:solidFill>
              </a:rPr>
              <a:t>changed_when</a:t>
            </a:r>
            <a:r>
              <a:rPr lang="en-AU" sz="1600" dirty="0">
                <a:solidFill>
                  <a:schemeClr val="bg1"/>
                </a:solidFill>
              </a:rPr>
              <a:t>: false</a:t>
            </a:r>
          </a:p>
        </p:txBody>
      </p:sp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9D13D58F-5646-9441-9F32-6FC096DDA4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6610" y="6080527"/>
            <a:ext cx="793482" cy="79348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6C9B8C3-5E17-614D-88B8-E195A4E62AE7}"/>
              </a:ext>
            </a:extLst>
          </p:cNvPr>
          <p:cNvSpPr txBox="1"/>
          <p:nvPr/>
        </p:nvSpPr>
        <p:spPr>
          <a:xfrm>
            <a:off x="6585343" y="1971668"/>
            <a:ext cx="4692649" cy="384720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br>
              <a:rPr lang="en-AU" dirty="0">
                <a:solidFill>
                  <a:schemeClr val="bg1"/>
                </a:solidFill>
              </a:rPr>
            </a:br>
            <a:r>
              <a:rPr lang="en-AU" sz="1600" dirty="0">
                <a:solidFill>
                  <a:schemeClr val="bg1"/>
                </a:solidFill>
              </a:rPr>
              <a:t>- name: install apache</a:t>
            </a:r>
          </a:p>
          <a:p>
            <a:r>
              <a:rPr lang="en-AU" sz="1600" dirty="0">
                <a:solidFill>
                  <a:schemeClr val="bg1"/>
                </a:solidFill>
              </a:rPr>
              <a:t>  yum:</a:t>
            </a:r>
          </a:p>
          <a:p>
            <a:r>
              <a:rPr lang="en-AU" sz="1600" dirty="0">
                <a:solidFill>
                  <a:schemeClr val="bg1"/>
                </a:solidFill>
              </a:rPr>
              <a:t>    name: "{{ packages }}"</a:t>
            </a:r>
          </a:p>
          <a:p>
            <a:r>
              <a:rPr lang="en-AU" sz="1600" dirty="0">
                <a:solidFill>
                  <a:schemeClr val="bg1"/>
                </a:solidFill>
              </a:rPr>
              <a:t>  vars:</a:t>
            </a:r>
          </a:p>
          <a:p>
            <a:r>
              <a:rPr lang="en-AU" sz="1600" dirty="0">
                <a:solidFill>
                  <a:schemeClr val="bg1"/>
                </a:solidFill>
              </a:rPr>
              <a:t>    packages:</a:t>
            </a:r>
          </a:p>
          <a:p>
            <a:r>
              <a:rPr lang="en-AU" sz="1600" dirty="0">
                <a:solidFill>
                  <a:schemeClr val="bg1"/>
                </a:solidFill>
              </a:rPr>
              <a:t>    - httpd</a:t>
            </a:r>
          </a:p>
          <a:p>
            <a:r>
              <a:rPr lang="en-AU" sz="1600" dirty="0">
                <a:solidFill>
                  <a:schemeClr val="bg1"/>
                </a:solidFill>
              </a:rPr>
              <a:t>    - httpd-tools</a:t>
            </a:r>
          </a:p>
          <a:p>
            <a:br>
              <a:rPr lang="en-AU" sz="1600" dirty="0">
                <a:solidFill>
                  <a:schemeClr val="bg1"/>
                </a:solidFill>
              </a:rPr>
            </a:br>
            <a:r>
              <a:rPr lang="en-AU" sz="1600" dirty="0">
                <a:solidFill>
                  <a:schemeClr val="bg1"/>
                </a:solidFill>
              </a:rPr>
              <a:t>- name: restart Apache Services</a:t>
            </a:r>
          </a:p>
          <a:p>
            <a:r>
              <a:rPr lang="en-AU" sz="1600" dirty="0">
                <a:solidFill>
                  <a:schemeClr val="bg1"/>
                </a:solidFill>
              </a:rPr>
              <a:t>  service:</a:t>
            </a:r>
          </a:p>
          <a:p>
            <a:r>
              <a:rPr lang="en-AU" sz="1600" dirty="0">
                <a:solidFill>
                  <a:schemeClr val="bg1"/>
                </a:solidFill>
              </a:rPr>
              <a:t>    name: httpd</a:t>
            </a:r>
          </a:p>
          <a:p>
            <a:r>
              <a:rPr lang="en-AU" sz="1600" dirty="0">
                <a:solidFill>
                  <a:schemeClr val="bg1"/>
                </a:solidFill>
              </a:rPr>
              <a:t>    state: present</a:t>
            </a:r>
          </a:p>
          <a:p>
            <a:r>
              <a:rPr lang="en-AU" sz="1600" dirty="0">
                <a:solidFill>
                  <a:schemeClr val="bg1"/>
                </a:solidFill>
              </a:rPr>
              <a:t>    enabled: yes </a:t>
            </a:r>
          </a:p>
          <a:p>
            <a:endParaRPr lang="en-A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2965364"/>
      </p:ext>
    </p:extLst>
  </p:cSld>
  <p:clrMapOvr>
    <a:masterClrMapping/>
  </p:clrMapOvr>
  <p:transition spd="slow"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7520A68C3ECDF498A0FA6C8F8975B0F" ma:contentTypeVersion="10" ma:contentTypeDescription="Create a new document." ma:contentTypeScope="" ma:versionID="ccada5a14bcbbc0db652716d9a6a3c6d">
  <xsd:schema xmlns:xsd="http://www.w3.org/2001/XMLSchema" xmlns:xs="http://www.w3.org/2001/XMLSchema" xmlns:p="http://schemas.microsoft.com/office/2006/metadata/properties" xmlns:ns2="1c80ac9d-2361-4c62-98ef-60c297ad1e16" xmlns:ns3="e6349704-0053-4241-997b-573d4cbbabef" targetNamespace="http://schemas.microsoft.com/office/2006/metadata/properties" ma:root="true" ma:fieldsID="d3c808d1c7bc0fad8ac88884bdd2f98b" ns2:_="" ns3:_="">
    <xsd:import namespace="1c80ac9d-2361-4c62-98ef-60c297ad1e16"/>
    <xsd:import namespace="e6349704-0053-4241-997b-573d4cbbabe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ServiceEventHashCode" minOccurs="0"/>
                <xsd:element ref="ns2:MediaServiceGeneration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c80ac9d-2361-4c62-98ef-60c297ad1e1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internalName="MediaServiceAutoTags" ma:readOnly="true">
      <xsd:simpleType>
        <xsd:restriction base="dms:Text"/>
      </xsd:simpleType>
    </xsd:element>
    <xsd:element name="MediaServiceOCR" ma:index="11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3" nillable="true" ma:displayName="MediaServiceLocation" ma:internalName="MediaServiceLocation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6349704-0053-4241-997b-573d4cbbabef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6783288-CA77-4AB8-BC6F-F9CBC306638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c80ac9d-2361-4c62-98ef-60c297ad1e16"/>
    <ds:schemaRef ds:uri="e6349704-0053-4241-997b-573d4cbbabe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E1232A7-B1EE-4A02-AC31-5555C19E9816}">
  <ds:schemaRefs>
    <ds:schemaRef ds:uri="1c80ac9d-2361-4c62-98ef-60c297ad1e16"/>
    <ds:schemaRef ds:uri="http://purl.org/dc/terms/"/>
    <ds:schemaRef ds:uri="e6349704-0053-4241-997b-573d4cbbabef"/>
    <ds:schemaRef ds:uri="http://schemas.microsoft.com/office/2006/documentManagement/types"/>
    <ds:schemaRef ds:uri="http://www.w3.org/XML/1998/namespace"/>
    <ds:schemaRef ds:uri="http://schemas.microsoft.com/office/2006/metadata/properties"/>
    <ds:schemaRef ds:uri="http://purl.org/dc/elements/1.1/"/>
    <ds:schemaRef ds:uri="http://purl.org/dc/dcmitype/"/>
    <ds:schemaRef ds:uri="http://schemas.microsoft.com/office/infopath/2007/PartnerControls"/>
    <ds:schemaRef ds:uri="http://schemas.openxmlformats.org/package/2006/metadata/core-properties"/>
  </ds:schemaRefs>
</ds:datastoreItem>
</file>

<file path=customXml/itemProps3.xml><?xml version="1.0" encoding="utf-8"?>
<ds:datastoreItem xmlns:ds="http://schemas.openxmlformats.org/officeDocument/2006/customXml" ds:itemID="{00AA544B-14B9-40EB-93FC-2CE0843C394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1422</TotalTime>
  <Words>748</Words>
  <Application>Microsoft Macintosh PowerPoint</Application>
  <PresentationFormat>Widescreen</PresentationFormat>
  <Paragraphs>152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Ansible  Knowing better the Tool</vt:lpstr>
      <vt:lpstr>Ansible  Knowing better the Tool</vt:lpstr>
      <vt:lpstr>Introduction to Ansible</vt:lpstr>
      <vt:lpstr>Why Automation?</vt:lpstr>
      <vt:lpstr>Why Ansible</vt:lpstr>
      <vt:lpstr>PowerPoint Presentation</vt:lpstr>
      <vt:lpstr>Ansible Documentations</vt:lpstr>
      <vt:lpstr>Configuring Ansible Inventory Host </vt:lpstr>
      <vt:lpstr>Creating the First ansible-playbook</vt:lpstr>
      <vt:lpstr>PowerPoint Presentation</vt:lpstr>
      <vt:lpstr>Templating with Ansible (Jinja2)</vt:lpstr>
      <vt:lpstr>Understanding ansible playbook  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Ansible  Knowing better the Tool</dc:title>
  <dc:creator>Sergio Borges</dc:creator>
  <cp:lastModifiedBy>Sergio Borges</cp:lastModifiedBy>
  <cp:revision>12</cp:revision>
  <dcterms:created xsi:type="dcterms:W3CDTF">2019-09-18T05:44:23Z</dcterms:created>
  <dcterms:modified xsi:type="dcterms:W3CDTF">2019-09-19T05:28:15Z</dcterms:modified>
</cp:coreProperties>
</file>